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5143500" cx="9144000"/>
  <p:notesSz cx="6858000" cy="9144000"/>
  <p:embeddedFontLst>
    <p:embeddedFont>
      <p:font typeface="Raleway"/>
      <p:regular r:id="rId44"/>
      <p:bold r:id="rId45"/>
      <p:italic r:id="rId46"/>
      <p:boldItalic r:id="rId47"/>
    </p:embeddedFont>
    <p:embeddedFont>
      <p:font typeface="Lato"/>
      <p:regular r:id="rId48"/>
      <p:bold r:id="rId49"/>
      <p:italic r:id="rId50"/>
      <p:boldItalic r:id="rId51"/>
    </p:embeddedFont>
    <p:embeddedFont>
      <p:font typeface="Cambria Math"/>
      <p:regular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Raleway-regular.fntdata"/><Relationship Id="rId43" Type="http://schemas.openxmlformats.org/officeDocument/2006/relationships/slide" Target="slides/slide38.xml"/><Relationship Id="rId46" Type="http://schemas.openxmlformats.org/officeDocument/2006/relationships/font" Target="fonts/Raleway-italic.fntdata"/><Relationship Id="rId45" Type="http://schemas.openxmlformats.org/officeDocument/2006/relationships/font" Target="fonts/Raleway-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Lato-regular.fntdata"/><Relationship Id="rId47" Type="http://schemas.openxmlformats.org/officeDocument/2006/relationships/font" Target="fonts/Raleway-boldItalic.fntdata"/><Relationship Id="rId49" Type="http://schemas.openxmlformats.org/officeDocument/2006/relationships/font" Target="fonts/Lato-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Lato-boldItalic.fntdata"/><Relationship Id="rId50" Type="http://schemas.openxmlformats.org/officeDocument/2006/relationships/font" Target="fonts/Lato-italic.fntdata"/><Relationship Id="rId52" Type="http://schemas.openxmlformats.org/officeDocument/2006/relationships/font" Target="fonts/CambriaMath-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Good afternoon everyone.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My name is Eren, and today I will introduce my semester project on 3D Gaussian Splatting Representation Compression, under the guidance of Dr. Ertunç Erdil, Yannick Strümpler, and Dr. Ender Konukoğlu.</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purpose with this project is to achieve a compressed representation for 3D Gaussian splatting which was relatively recently introduced.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ec3c33133a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ec3c33133a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ec3c33133a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ec3c33133a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has been well</a:t>
            </a:r>
            <a:r>
              <a:rPr lang="en"/>
              <a:t> until this point: Gaussian splatting is super fast, and optimization is feasible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ec3c33133a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ec3c33133a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it</a:t>
            </a:r>
            <a:r>
              <a:rPr lang="en"/>
              <a:t> also creates too many Gaussian primitives.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Each Gaussian has 59 scalar parameters, majority coming from spherical harmonics.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an example, a scene with a modest 1M Gaussians requires around 225 MB storage space.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this brings us to our question of: “How can we reduce the storage complexity?”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ec3c33133a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ec3c33133a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this question in our mind, we realize that there are 3 main avenues for this goal.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first one is reducing the number of Gaussian primitives because every scene requires a very large number of Gaussian primitives and the optimization process of 3D Gaussian splatting creates many redundant Gaussians.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ec3c33133a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ec3c33133a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second one is through reducing the precision of Gaussian attributes to require a smaller space per attribute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ec3c33133a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ec3c33133a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And the last one is compressing the Gaussians in a more efficient manner so that the bitrate overhead is lower thanks to a better entropy model for the Gaussian attributes.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ec3c33133a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ec3c33133a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a feasible approach, we decided to focus on reducing number of Gaussians and also compressing them with better entropy modeling instead of reducing their precision.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ec3c33133a_0_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ec3c33133a_0_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Now, let’s continue with our methodology through those avenues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ec3c33133a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ec3c33133a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the first step of our methodology, we aim to remove the redundant Gaussians. We evaluated multiple methods for that and decided on a pruning method suggested </a:t>
            </a:r>
            <a:r>
              <a:rPr lang="en"/>
              <a:t>in RadSplat</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Accordingly, we remove Gaussians twice throughout the 30K iterations of our </a:t>
            </a:r>
            <a:r>
              <a:rPr lang="en"/>
              <a:t>training.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As a reminder, here is how we calculate a density for each Gaussian primitive. </a:t>
            </a:r>
            <a:r>
              <a:rPr lang="en"/>
              <a:t>As a first step we calculate </a:t>
            </a:r>
            <a:r>
              <a:rPr lang="en">
                <a:solidFill>
                  <a:schemeClr val="dk1"/>
                </a:solidFill>
              </a:rPr>
              <a:t>the pixel contribution of each Gaussian as</a:t>
            </a:r>
            <a:r>
              <a:rPr lang="en"/>
              <a:t> a proxy of the importance of each Gaussian over all pixels and all images in our training set. Then we take the maximum contribution for each Gaussian and remove ones with a contribution below a predefined threshold.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Although this operation is slightly expensive because it requires to calculate the contribution over many views, we only apply it twice and use CUDA acceleration in a similar fashion to rasterization which results in a simplistic and light-weight operation overall.</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ec3c33133a_0_5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ec3c33133a_0_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solidFill>
                  <a:srgbClr val="595959"/>
                </a:solidFill>
                <a:latin typeface="Lato"/>
                <a:ea typeface="Lato"/>
                <a:cs typeface="Lato"/>
                <a:sym typeface="Lato"/>
              </a:rPr>
              <a:t>Firstly, </a:t>
            </a:r>
            <a:r>
              <a:rPr lang="en">
                <a:solidFill>
                  <a:srgbClr val="595959"/>
                </a:solidFill>
                <a:latin typeface="Lato"/>
                <a:ea typeface="Lato"/>
                <a:cs typeface="Lato"/>
                <a:sym typeface="Lato"/>
              </a:rPr>
              <a:t>let's</a:t>
            </a:r>
            <a:r>
              <a:rPr lang="en">
                <a:solidFill>
                  <a:srgbClr val="595959"/>
                </a:solidFill>
                <a:latin typeface="Lato"/>
                <a:ea typeface="Lato"/>
                <a:cs typeface="Lato"/>
                <a:sym typeface="Lato"/>
              </a:rPr>
              <a:t> analyze the change in the number of Gaussians after applying pruning.</a:t>
            </a:r>
            <a:endParaRPr>
              <a:solidFill>
                <a:srgbClr val="595959"/>
              </a:solidFill>
              <a:latin typeface="Lato"/>
              <a:ea typeface="Lato"/>
              <a:cs typeface="Lato"/>
              <a:sym typeface="Lato"/>
            </a:endParaRPr>
          </a:p>
          <a:p>
            <a:pPr indent="0" lvl="0" marL="0" rtl="0" algn="l">
              <a:lnSpc>
                <a:spcPct val="150000"/>
              </a:lnSpc>
              <a:spcBef>
                <a:spcPts val="1200"/>
              </a:spcBef>
              <a:spcAft>
                <a:spcPts val="0"/>
              </a:spcAft>
              <a:buNone/>
            </a:pPr>
            <a:r>
              <a:rPr lang="en">
                <a:solidFill>
                  <a:srgbClr val="595959"/>
                </a:solidFill>
                <a:latin typeface="Lato"/>
                <a:ea typeface="Lato"/>
                <a:cs typeface="Lato"/>
                <a:sym typeface="Lato"/>
              </a:rPr>
              <a:t>Here we see the distribution of Gaussians with and without applying pruning. The blue bars and the kernel density estimation represent the Gaussian distribution after pruning and orange bars and kernel density estimation represent no pruning.</a:t>
            </a:r>
            <a:endParaRPr>
              <a:solidFill>
                <a:srgbClr val="595959"/>
              </a:solidFill>
              <a:latin typeface="Lato"/>
              <a:ea typeface="Lato"/>
              <a:cs typeface="Lato"/>
              <a:sym typeface="Lato"/>
            </a:endParaRPr>
          </a:p>
          <a:p>
            <a:pPr indent="0" lvl="0" marL="0" rtl="0" algn="l">
              <a:lnSpc>
                <a:spcPct val="150000"/>
              </a:lnSpc>
              <a:spcBef>
                <a:spcPts val="1200"/>
              </a:spcBef>
              <a:spcAft>
                <a:spcPts val="0"/>
              </a:spcAft>
              <a:buNone/>
            </a:pPr>
            <a:r>
              <a:rPr lang="en">
                <a:solidFill>
                  <a:srgbClr val="595959"/>
                </a:solidFill>
                <a:latin typeface="Lato"/>
                <a:ea typeface="Lato"/>
                <a:cs typeface="Lato"/>
                <a:sym typeface="Lato"/>
              </a:rPr>
              <a:t>As we can see, the pruning is more aggressive at regions where there are a lot of Gaussians and the </a:t>
            </a:r>
            <a:r>
              <a:rPr lang="en">
                <a:solidFill>
                  <a:srgbClr val="595959"/>
                </a:solidFill>
                <a:latin typeface="Lato"/>
                <a:ea typeface="Lato"/>
                <a:cs typeface="Lato"/>
                <a:sym typeface="Lato"/>
              </a:rPr>
              <a:t>pruning</a:t>
            </a:r>
            <a:r>
              <a:rPr lang="en">
                <a:solidFill>
                  <a:srgbClr val="595959"/>
                </a:solidFill>
                <a:latin typeface="Lato"/>
                <a:ea typeface="Lato"/>
                <a:cs typeface="Lato"/>
                <a:sym typeface="Lato"/>
              </a:rPr>
              <a:t> removes excess ones with a low maximum contribution</a:t>
            </a:r>
            <a:r>
              <a:rPr lang="en">
                <a:solidFill>
                  <a:srgbClr val="595959"/>
                </a:solidFill>
                <a:latin typeface="Lato"/>
                <a:ea typeface="Lato"/>
                <a:cs typeface="Lato"/>
                <a:sym typeface="Lato"/>
              </a:rPr>
              <a:t>.</a:t>
            </a:r>
            <a:endParaRPr>
              <a:solidFill>
                <a:srgbClr val="595959"/>
              </a:solidFill>
              <a:latin typeface="Lato"/>
              <a:ea typeface="Lato"/>
              <a:cs typeface="Lato"/>
              <a:sym typeface="Lato"/>
            </a:endParaRPr>
          </a:p>
          <a:p>
            <a:pPr indent="0" lvl="0" marL="0" rtl="0" algn="l">
              <a:lnSpc>
                <a:spcPct val="150000"/>
              </a:lnSpc>
              <a:spcBef>
                <a:spcPts val="1200"/>
              </a:spcBef>
              <a:spcAft>
                <a:spcPts val="1200"/>
              </a:spcAft>
              <a:buNone/>
            </a:pPr>
            <a:r>
              <a:rPr lang="en">
                <a:solidFill>
                  <a:srgbClr val="595959"/>
                </a:solidFill>
                <a:latin typeface="Lato"/>
                <a:ea typeface="Lato"/>
                <a:cs typeface="Lato"/>
                <a:sym typeface="Lato"/>
              </a:rPr>
              <a:t>In addition, note that reducing the number of Gaussians also translates into a faster rasterization due to reduced computation complexity.</a:t>
            </a:r>
            <a:endParaRPr>
              <a:solidFill>
                <a:srgbClr val="595959"/>
              </a:solidFill>
              <a:latin typeface="Lato"/>
              <a:ea typeface="Lato"/>
              <a:cs typeface="Lato"/>
              <a:sym typeface="La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ec3c33133a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ec3c33133a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For the overview of this presentation, I will walk us first through a brief background on novel view synthesis, proposition of 3D Gaussian splatting and the operational details of it.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Then we will go over why compressing the Gaussian splatting representation is actually an important problem and how it can be achieved.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Finally, I will introduce our methodology for this goal</a:t>
            </a:r>
            <a:r>
              <a:rPr lang="en">
                <a:solidFill>
                  <a:schemeClr val="dk1"/>
                </a:solidFill>
              </a:rPr>
              <a:t> and </a:t>
            </a:r>
            <a:r>
              <a:rPr lang="en">
                <a:solidFill>
                  <a:schemeClr val="dk1"/>
                </a:solidFill>
              </a:rPr>
              <a:t>the results that are collected throughout the timeline.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At the end, I will talk about the key takeaways from this project and take your questions.</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ed654d39b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ed654d39b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solidFill>
                  <a:srgbClr val="595959"/>
                </a:solidFill>
                <a:latin typeface="Lato"/>
                <a:ea typeface="Lato"/>
                <a:cs typeface="Lato"/>
                <a:sym typeface="Lato"/>
              </a:rPr>
              <a:t>Secondly, let’s view the effect of pruning in terms of quantitative visual quality with PSNR values on Tanks &amp; Temples, DeepBlending, and Mip-NeRF 360 datasets. </a:t>
            </a:r>
            <a:endParaRPr>
              <a:solidFill>
                <a:srgbClr val="595959"/>
              </a:solidFill>
              <a:latin typeface="Lato"/>
              <a:ea typeface="Lato"/>
              <a:cs typeface="Lato"/>
              <a:sym typeface="Lato"/>
            </a:endParaRPr>
          </a:p>
          <a:p>
            <a:pPr indent="0" lvl="0" marL="0" rtl="0" algn="l">
              <a:lnSpc>
                <a:spcPct val="150000"/>
              </a:lnSpc>
              <a:spcBef>
                <a:spcPts val="1200"/>
              </a:spcBef>
              <a:spcAft>
                <a:spcPts val="1200"/>
              </a:spcAft>
              <a:buNone/>
            </a:pPr>
            <a:r>
              <a:rPr lang="en">
                <a:solidFill>
                  <a:srgbClr val="595959"/>
                </a:solidFill>
                <a:latin typeface="Lato"/>
                <a:ea typeface="Lato"/>
                <a:cs typeface="Lato"/>
                <a:sym typeface="Lato"/>
              </a:rPr>
              <a:t>The numbers on bars show the average number of Gaussians on full test evaluations while the bar </a:t>
            </a:r>
            <a:r>
              <a:rPr lang="en">
                <a:solidFill>
                  <a:srgbClr val="595959"/>
                </a:solidFill>
                <a:latin typeface="Lato"/>
                <a:ea typeface="Lato"/>
                <a:cs typeface="Lato"/>
                <a:sym typeface="Lato"/>
              </a:rPr>
              <a:t>heights</a:t>
            </a:r>
            <a:r>
              <a:rPr lang="en">
                <a:solidFill>
                  <a:srgbClr val="595959"/>
                </a:solidFill>
                <a:latin typeface="Lato"/>
                <a:ea typeface="Lato"/>
                <a:cs typeface="Lato"/>
                <a:sym typeface="Lato"/>
              </a:rPr>
              <a:t> show the PSNR values. We evaluate against another method which applies learned masking on Gaussians to reduce number of Gaussians. Based on our observations, the pruning method we opt for achieves a higher reduction with negligible degradation in visual quality.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ed4971f771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ed4971f771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200"/>
              </a:spcAft>
              <a:buNone/>
            </a:pPr>
            <a:r>
              <a:rPr lang="en">
                <a:solidFill>
                  <a:srgbClr val="595959"/>
                </a:solidFill>
                <a:latin typeface="Lato"/>
                <a:ea typeface="Lato"/>
                <a:cs typeface="Lato"/>
                <a:sym typeface="Lato"/>
              </a:rPr>
              <a:t>Lastly for </a:t>
            </a:r>
            <a:r>
              <a:rPr lang="en">
                <a:solidFill>
                  <a:srgbClr val="595959"/>
                </a:solidFill>
                <a:latin typeface="Lato"/>
                <a:ea typeface="Lato"/>
                <a:cs typeface="Lato"/>
                <a:sym typeface="Lato"/>
              </a:rPr>
              <a:t>pruning</a:t>
            </a:r>
            <a:r>
              <a:rPr lang="en">
                <a:solidFill>
                  <a:srgbClr val="595959"/>
                </a:solidFill>
                <a:latin typeface="Lato"/>
                <a:ea typeface="Lato"/>
                <a:cs typeface="Lato"/>
                <a:sym typeface="Lato"/>
              </a:rPr>
              <a:t> we check a </a:t>
            </a:r>
            <a:r>
              <a:rPr lang="en">
                <a:solidFill>
                  <a:srgbClr val="595959"/>
                </a:solidFill>
                <a:latin typeface="Lato"/>
                <a:ea typeface="Lato"/>
                <a:cs typeface="Lato"/>
                <a:sym typeface="Lato"/>
              </a:rPr>
              <a:t>qualitative</a:t>
            </a:r>
            <a:r>
              <a:rPr lang="en">
                <a:solidFill>
                  <a:srgbClr val="595959"/>
                </a:solidFill>
                <a:latin typeface="Lato"/>
                <a:ea typeface="Lato"/>
                <a:cs typeface="Lato"/>
                <a:sym typeface="Lato"/>
              </a:rPr>
              <a:t> </a:t>
            </a:r>
            <a:r>
              <a:rPr lang="en">
                <a:solidFill>
                  <a:srgbClr val="595959"/>
                </a:solidFill>
                <a:latin typeface="Lato"/>
                <a:ea typeface="Lato"/>
                <a:cs typeface="Lato"/>
                <a:sym typeface="Lato"/>
              </a:rPr>
              <a:t>comparison on flowers scene from Mip-NeRF 360 as it has fine details. When we compare the tiny crops, the fine details still remain before and after applying pruning. The change in rendered residual frames is comparably small while the mean absolute difference is relatively small and not affecting visual quality.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ec3c33133a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2ec3c33133a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solidFill>
                  <a:srgbClr val="595959"/>
                </a:solidFill>
                <a:latin typeface="Lato"/>
                <a:ea typeface="Lato"/>
                <a:cs typeface="Lato"/>
                <a:sym typeface="Lato"/>
              </a:rPr>
              <a:t>As the second step of reducing the storage complexity, we use a hierarchical learned entropy model which was shown to achieve great success in image/video compression literature.</a:t>
            </a:r>
            <a:endParaRPr>
              <a:solidFill>
                <a:srgbClr val="595959"/>
              </a:solidFill>
              <a:latin typeface="Lato"/>
              <a:ea typeface="Lato"/>
              <a:cs typeface="Lato"/>
              <a:sym typeface="Lato"/>
            </a:endParaRPr>
          </a:p>
          <a:p>
            <a:pPr indent="0" lvl="0" marL="0" rtl="0" algn="l">
              <a:lnSpc>
                <a:spcPct val="150000"/>
              </a:lnSpc>
              <a:spcBef>
                <a:spcPts val="1200"/>
              </a:spcBef>
              <a:spcAft>
                <a:spcPts val="0"/>
              </a:spcAft>
              <a:buNone/>
            </a:pPr>
            <a:r>
              <a:rPr lang="en">
                <a:solidFill>
                  <a:srgbClr val="595959"/>
                </a:solidFill>
                <a:latin typeface="Lato"/>
                <a:ea typeface="Lato"/>
                <a:cs typeface="Lato"/>
                <a:sym typeface="Lato"/>
              </a:rPr>
              <a:t>In this diagram, the green boxes depict the learned components and orange boxes depict the fixed operations. </a:t>
            </a:r>
            <a:endParaRPr>
              <a:solidFill>
                <a:srgbClr val="595959"/>
              </a:solidFill>
              <a:latin typeface="Lato"/>
              <a:ea typeface="Lato"/>
              <a:cs typeface="Lato"/>
              <a:sym typeface="Lato"/>
            </a:endParaRPr>
          </a:p>
          <a:p>
            <a:pPr indent="0" lvl="0" marL="0" rtl="0" algn="l">
              <a:lnSpc>
                <a:spcPct val="150000"/>
              </a:lnSpc>
              <a:spcBef>
                <a:spcPts val="1200"/>
              </a:spcBef>
              <a:spcAft>
                <a:spcPts val="1200"/>
              </a:spcAft>
              <a:buNone/>
            </a:pPr>
            <a:r>
              <a:rPr lang="en">
                <a:solidFill>
                  <a:srgbClr val="595959"/>
                </a:solidFill>
                <a:latin typeface="Lato"/>
                <a:ea typeface="Lato"/>
                <a:cs typeface="Lato"/>
                <a:sym typeface="Lato"/>
              </a:rPr>
              <a:t>Now let’s go over the mechanism of compression with this hierarchical </a:t>
            </a:r>
            <a:r>
              <a:rPr lang="en">
                <a:solidFill>
                  <a:srgbClr val="595959"/>
                </a:solidFill>
                <a:latin typeface="Lato"/>
                <a:ea typeface="Lato"/>
                <a:cs typeface="Lato"/>
                <a:sym typeface="Lato"/>
              </a:rPr>
              <a:t>learned</a:t>
            </a:r>
            <a:r>
              <a:rPr lang="en">
                <a:solidFill>
                  <a:srgbClr val="595959"/>
                </a:solidFill>
                <a:latin typeface="Lato"/>
                <a:ea typeface="Lato"/>
                <a:cs typeface="Lato"/>
                <a:sym typeface="Lato"/>
              </a:rPr>
              <a:t> entropy model and its training.</a:t>
            </a:r>
            <a:endParaRPr>
              <a:solidFill>
                <a:srgbClr val="595959"/>
              </a:solidFill>
              <a:latin typeface="Lato"/>
              <a:ea typeface="Lato"/>
              <a:cs typeface="Lato"/>
              <a:sym typeface="La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ec3c33133a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ec3c33133a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200"/>
              </a:spcAft>
              <a:buNone/>
            </a:pPr>
            <a:r>
              <a:rPr lang="en">
                <a:solidFill>
                  <a:srgbClr val="595959"/>
                </a:solidFill>
                <a:latin typeface="Lato"/>
                <a:ea typeface="Lato"/>
                <a:cs typeface="Lato"/>
                <a:sym typeface="Lato"/>
              </a:rPr>
              <a:t>As a first step, the input features: scaling, rotation, opacity and spherical harmonics are concatenated to each other and scaled with learned scale parameters which compose our analysis transform. This is just an elementwise multiplication. We decided to exclude position attributes because they are most sensitive to compression noise. We compress positions using DEFLATE algorithm which essentially performs Huffman coding.</a:t>
            </a:r>
            <a:endParaRPr>
              <a:solidFill>
                <a:srgbClr val="595959"/>
              </a:solidFill>
              <a:latin typeface="Lato"/>
              <a:ea typeface="Lato"/>
              <a:cs typeface="Lato"/>
              <a:sym typeface="Lat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ec3c33133a_0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ec3c33133a_0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solidFill>
                  <a:srgbClr val="595959"/>
                </a:solidFill>
                <a:latin typeface="Lato"/>
                <a:ea typeface="Lato"/>
                <a:cs typeface="Lato"/>
                <a:sym typeface="Lato"/>
              </a:rPr>
              <a:t>After the analysis transform with scales, the scaled attributes are passed to a hyper network which </a:t>
            </a:r>
            <a:r>
              <a:rPr lang="en">
                <a:solidFill>
                  <a:srgbClr val="595959"/>
                </a:solidFill>
                <a:latin typeface="Lato"/>
                <a:ea typeface="Lato"/>
                <a:cs typeface="Lato"/>
                <a:sym typeface="Lato"/>
              </a:rPr>
              <a:t>is essentially an autoencoder.</a:t>
            </a:r>
            <a:r>
              <a:rPr lang="en">
                <a:solidFill>
                  <a:srgbClr val="595959"/>
                </a:solidFill>
                <a:latin typeface="Lato"/>
                <a:ea typeface="Lato"/>
                <a:cs typeface="Lato"/>
                <a:sym typeface="Lato"/>
              </a:rPr>
              <a:t> Its goal is to calculate the entropy parameters</a:t>
            </a:r>
            <a:r>
              <a:rPr lang="en">
                <a:solidFill>
                  <a:srgbClr val="FF0000"/>
                </a:solidFill>
                <a:latin typeface="Lato"/>
                <a:ea typeface="Lato"/>
                <a:cs typeface="Lato"/>
                <a:sym typeface="Lato"/>
              </a:rPr>
              <a:t> of the scaled attributes </a:t>
            </a:r>
            <a:r>
              <a:rPr lang="en">
                <a:solidFill>
                  <a:srgbClr val="595959"/>
                </a:solidFill>
                <a:latin typeface="Lato"/>
                <a:ea typeface="Lato"/>
                <a:cs typeface="Lato"/>
                <a:sym typeface="Lato"/>
              </a:rPr>
              <a:t>and pass the latent representation required for decoding to the decoder. It has a lightweight encoder and decoder which are just 3-layer MLPs. </a:t>
            </a:r>
            <a:endParaRPr>
              <a:solidFill>
                <a:srgbClr val="595959"/>
              </a:solidFill>
              <a:latin typeface="Lato"/>
              <a:ea typeface="Lato"/>
              <a:cs typeface="Lato"/>
              <a:sym typeface="Lato"/>
            </a:endParaRPr>
          </a:p>
          <a:p>
            <a:pPr indent="0" lvl="0" marL="0" rtl="0" algn="l">
              <a:lnSpc>
                <a:spcPct val="150000"/>
              </a:lnSpc>
              <a:spcBef>
                <a:spcPts val="1200"/>
              </a:spcBef>
              <a:spcAft>
                <a:spcPts val="1200"/>
              </a:spcAft>
              <a:buNone/>
            </a:pPr>
            <a:r>
              <a:rPr lang="en">
                <a:solidFill>
                  <a:srgbClr val="595959"/>
                </a:solidFill>
                <a:latin typeface="Lato"/>
                <a:ea typeface="Lato"/>
                <a:cs typeface="Lato"/>
                <a:sym typeface="Lato"/>
              </a:rPr>
              <a:t>In a similar fashion to the main backbone, we scale the encoded latent representations and then apply quantization prior to entropy coding.</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ec3c33133a_0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ec3c33133a_0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solidFill>
                  <a:srgbClr val="595959"/>
                </a:solidFill>
                <a:latin typeface="Lato"/>
                <a:ea typeface="Lato"/>
                <a:cs typeface="Lato"/>
                <a:sym typeface="Lato"/>
              </a:rPr>
              <a:t>To apply entropy coding on the latent entropy parameters, we use a fully-factorized entropy model which is a 4-layer neural network designed to model the CDF of the latent representation z. Using the modeled CDF, we can differentiate it and calculate the PDF for entropy coding.</a:t>
            </a:r>
            <a:endParaRPr>
              <a:solidFill>
                <a:srgbClr val="595959"/>
              </a:solidFill>
              <a:latin typeface="Lato"/>
              <a:ea typeface="Lato"/>
              <a:cs typeface="Lato"/>
              <a:sym typeface="Lato"/>
            </a:endParaRPr>
          </a:p>
          <a:p>
            <a:pPr indent="0" lvl="0" marL="0" rtl="0" algn="l">
              <a:lnSpc>
                <a:spcPct val="150000"/>
              </a:lnSpc>
              <a:spcBef>
                <a:spcPts val="1200"/>
              </a:spcBef>
              <a:spcAft>
                <a:spcPts val="1200"/>
              </a:spcAft>
              <a:buNone/>
            </a:pPr>
            <a:r>
              <a:rPr lang="en">
                <a:solidFill>
                  <a:srgbClr val="595959"/>
                </a:solidFill>
                <a:latin typeface="Lato"/>
                <a:ea typeface="Lato"/>
                <a:cs typeface="Lato"/>
                <a:sym typeface="Lato"/>
              </a:rPr>
              <a:t>After performing entropy coding, the bits are sent to the decoder</a:t>
            </a:r>
            <a:endParaRPr>
              <a:solidFill>
                <a:srgbClr val="595959"/>
              </a:solidFill>
              <a:latin typeface="Lato"/>
              <a:ea typeface="Lato"/>
              <a:cs typeface="Lato"/>
              <a:sym typeface="La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ec3c33133a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ec3c33133a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solidFill>
                  <a:srgbClr val="595959"/>
                </a:solidFill>
                <a:latin typeface="Lato"/>
                <a:ea typeface="Lato"/>
                <a:cs typeface="Lato"/>
                <a:sym typeface="Lato"/>
              </a:rPr>
              <a:t>The hyper-decoder then decodes the latent representation and rescales to retrieve the entropy parameters of actual Gaussian attributes. </a:t>
            </a:r>
            <a:endParaRPr>
              <a:solidFill>
                <a:srgbClr val="595959"/>
              </a:solidFill>
              <a:latin typeface="Lato"/>
              <a:ea typeface="Lato"/>
              <a:cs typeface="Lato"/>
              <a:sym typeface="Lato"/>
            </a:endParaRPr>
          </a:p>
          <a:p>
            <a:pPr indent="0" lvl="0" marL="0" rtl="0" algn="l">
              <a:lnSpc>
                <a:spcPct val="150000"/>
              </a:lnSpc>
              <a:spcBef>
                <a:spcPts val="1200"/>
              </a:spcBef>
              <a:spcAft>
                <a:spcPts val="1200"/>
              </a:spcAft>
              <a:buNone/>
            </a:pPr>
            <a:r>
              <a:rPr lang="en">
                <a:solidFill>
                  <a:srgbClr val="595959"/>
                </a:solidFill>
                <a:latin typeface="Lato"/>
                <a:ea typeface="Lato"/>
                <a:cs typeface="Lato"/>
                <a:sym typeface="Lato"/>
              </a:rPr>
              <a:t>These </a:t>
            </a:r>
            <a:r>
              <a:rPr lang="en">
                <a:solidFill>
                  <a:srgbClr val="595959"/>
                </a:solidFill>
                <a:latin typeface="Lato"/>
                <a:ea typeface="Lato"/>
                <a:cs typeface="Lato"/>
                <a:sym typeface="Lato"/>
              </a:rPr>
              <a:t>parameters are essentially one mean and one standard deviation per each Gaussian attribute which help us to model the distribution of Gaussian attributes as a Gaussian conditional.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ec3c33133a_0_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ec3c33133a_0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200"/>
              </a:spcAft>
              <a:buNone/>
            </a:pPr>
            <a:r>
              <a:rPr lang="en">
                <a:solidFill>
                  <a:srgbClr val="595959"/>
                </a:solidFill>
                <a:latin typeface="Lato"/>
                <a:ea typeface="Lato"/>
                <a:cs typeface="Lato"/>
                <a:sym typeface="Lato"/>
              </a:rPr>
              <a:t>As we now calculated the entropy parameters for the Gaussian conditional entropy model, we can compress the scaled attributes and send them to the decoder side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ec3c33133a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ec3c33133a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solidFill>
                  <a:srgbClr val="595959"/>
                </a:solidFill>
                <a:latin typeface="Lato"/>
                <a:ea typeface="Lato"/>
                <a:cs typeface="Lato"/>
                <a:sym typeface="Lato"/>
              </a:rPr>
              <a:t>Finally, the decoder decodes the encoded representation using the calculated entropy parameters, and the compressed representation of Gaussian attributes. It then reverts the scaling that was applied at the analysis transform.</a:t>
            </a:r>
            <a:endParaRPr>
              <a:solidFill>
                <a:srgbClr val="595959"/>
              </a:solidFill>
              <a:latin typeface="Lato"/>
              <a:ea typeface="Lato"/>
              <a:cs typeface="Lato"/>
              <a:sym typeface="Lato"/>
            </a:endParaRPr>
          </a:p>
          <a:p>
            <a:pPr indent="0" lvl="0" marL="0" rtl="0" algn="l">
              <a:lnSpc>
                <a:spcPct val="150000"/>
              </a:lnSpc>
              <a:spcBef>
                <a:spcPts val="1200"/>
              </a:spcBef>
              <a:spcAft>
                <a:spcPts val="0"/>
              </a:spcAft>
              <a:buNone/>
            </a:pPr>
            <a:r>
              <a:rPr lang="en">
                <a:solidFill>
                  <a:srgbClr val="595959"/>
                </a:solidFill>
                <a:latin typeface="Lato"/>
                <a:ea typeface="Lato"/>
                <a:cs typeface="Lato"/>
                <a:sym typeface="Lato"/>
              </a:rPr>
              <a:t>As a final result, we retrieve back a lossy version of the scaling, rotation, opacity and spherical harmonics parameters.</a:t>
            </a:r>
            <a:endParaRPr>
              <a:solidFill>
                <a:srgbClr val="595959"/>
              </a:solidFill>
              <a:latin typeface="Lato"/>
              <a:ea typeface="Lato"/>
              <a:cs typeface="Lato"/>
              <a:sym typeface="Lato"/>
            </a:endParaRPr>
          </a:p>
          <a:p>
            <a:pPr indent="0" lvl="0" marL="0" rtl="0" algn="l">
              <a:lnSpc>
                <a:spcPct val="150000"/>
              </a:lnSpc>
              <a:spcBef>
                <a:spcPts val="1200"/>
              </a:spcBef>
              <a:spcAft>
                <a:spcPts val="1200"/>
              </a:spcAft>
              <a:buNone/>
            </a:pPr>
            <a:r>
              <a:t/>
            </a:r>
            <a:endParaRPr>
              <a:solidFill>
                <a:srgbClr val="595959"/>
              </a:solidFill>
              <a:latin typeface="Lato"/>
              <a:ea typeface="Lato"/>
              <a:cs typeface="Lato"/>
              <a:sym typeface="Lat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ed4971f771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ed4971f771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solidFill>
                  <a:srgbClr val="595959"/>
                </a:solidFill>
                <a:latin typeface="Lato"/>
                <a:ea typeface="Lato"/>
                <a:cs typeface="Lato"/>
                <a:sym typeface="Lato"/>
              </a:rPr>
              <a:t>All is well until this point for inference but there is a small problem with quantization since quantization is the only non-differentiable operation here.</a:t>
            </a:r>
            <a:endParaRPr>
              <a:solidFill>
                <a:srgbClr val="595959"/>
              </a:solidFill>
              <a:latin typeface="Lato"/>
              <a:ea typeface="Lato"/>
              <a:cs typeface="Lato"/>
              <a:sym typeface="Lato"/>
            </a:endParaRPr>
          </a:p>
          <a:p>
            <a:pPr indent="0" lvl="0" marL="0" rtl="0" algn="l">
              <a:lnSpc>
                <a:spcPct val="150000"/>
              </a:lnSpc>
              <a:spcBef>
                <a:spcPts val="1200"/>
              </a:spcBef>
              <a:spcAft>
                <a:spcPts val="0"/>
              </a:spcAft>
              <a:buNone/>
            </a:pPr>
            <a:r>
              <a:rPr lang="en">
                <a:solidFill>
                  <a:srgbClr val="595959"/>
                </a:solidFill>
                <a:latin typeface="Lato"/>
                <a:ea typeface="Lato"/>
                <a:cs typeface="Lato"/>
                <a:sym typeface="Lato"/>
              </a:rPr>
              <a:t>To alleviate this problem and allow learning for the rest of the parameters, we apply soft quantization by approximating the quantization operation with uniform noise between -0.5 and +0.5 so that the operation becomes differentiable.</a:t>
            </a:r>
            <a:endParaRPr>
              <a:solidFill>
                <a:srgbClr val="595959"/>
              </a:solidFill>
              <a:latin typeface="Lato"/>
              <a:ea typeface="Lato"/>
              <a:cs typeface="Lato"/>
              <a:sym typeface="Lato"/>
            </a:endParaRPr>
          </a:p>
          <a:p>
            <a:pPr indent="0" lvl="0" marL="0" rtl="0" algn="l">
              <a:lnSpc>
                <a:spcPct val="150000"/>
              </a:lnSpc>
              <a:spcBef>
                <a:spcPts val="1200"/>
              </a:spcBef>
              <a:spcAft>
                <a:spcPts val="1200"/>
              </a:spcAft>
              <a:buNone/>
            </a:pPr>
            <a:r>
              <a:rPr lang="en">
                <a:solidFill>
                  <a:srgbClr val="595959"/>
                </a:solidFill>
                <a:latin typeface="Lato"/>
                <a:ea typeface="Lato"/>
                <a:cs typeface="Lato"/>
                <a:sym typeface="Lato"/>
              </a:rPr>
              <a:t>During inference, the quantization is performed with rounding operation as regular.</a:t>
            </a:r>
            <a:endParaRPr>
              <a:solidFill>
                <a:srgbClr val="595959"/>
              </a:solidFill>
              <a:latin typeface="Lato"/>
              <a:ea typeface="Lato"/>
              <a:cs typeface="Lato"/>
              <a:sym typeface="La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ec3c33133a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ec3c33133a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let’s start with the background information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ec3c33133a_0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2ec3c33133a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solidFill>
                  <a:srgbClr val="595959"/>
                </a:solidFill>
                <a:latin typeface="Lato"/>
                <a:ea typeface="Lato"/>
                <a:cs typeface="Lato"/>
                <a:sym typeface="Lato"/>
              </a:rPr>
              <a:t>Finally, for the whole training pipeline, </a:t>
            </a:r>
            <a:endParaRPr>
              <a:solidFill>
                <a:srgbClr val="595959"/>
              </a:solidFill>
              <a:latin typeface="Lato"/>
              <a:ea typeface="Lato"/>
              <a:cs typeface="Lato"/>
              <a:sym typeface="Lato"/>
            </a:endParaRPr>
          </a:p>
          <a:p>
            <a:pPr indent="-298450" lvl="0" marL="457200" rtl="0" algn="l">
              <a:lnSpc>
                <a:spcPct val="150000"/>
              </a:lnSpc>
              <a:spcBef>
                <a:spcPts val="1200"/>
              </a:spcBef>
              <a:spcAft>
                <a:spcPts val="0"/>
              </a:spcAft>
              <a:buClr>
                <a:srgbClr val="595959"/>
              </a:buClr>
              <a:buSzPts val="1100"/>
              <a:buFont typeface="Lato"/>
              <a:buChar char="●"/>
            </a:pPr>
            <a:r>
              <a:rPr lang="en">
                <a:solidFill>
                  <a:srgbClr val="595959"/>
                </a:solidFill>
                <a:latin typeface="Lato"/>
                <a:ea typeface="Lato"/>
                <a:cs typeface="Lato"/>
                <a:sym typeface="Lato"/>
              </a:rPr>
              <a:t>We first optimize the Gaussian primitives for 25K iterations without training the entropy model or the rate loss as previously described.</a:t>
            </a:r>
            <a:endParaRPr>
              <a:solidFill>
                <a:srgbClr val="595959"/>
              </a:solidFill>
              <a:latin typeface="Lato"/>
              <a:ea typeface="Lato"/>
              <a:cs typeface="Lato"/>
              <a:sym typeface="Lato"/>
            </a:endParaRPr>
          </a:p>
          <a:p>
            <a:pPr indent="-298450" lvl="0" marL="457200" rtl="0" algn="l">
              <a:lnSpc>
                <a:spcPct val="150000"/>
              </a:lnSpc>
              <a:spcBef>
                <a:spcPts val="0"/>
              </a:spcBef>
              <a:spcAft>
                <a:spcPts val="0"/>
              </a:spcAft>
              <a:buClr>
                <a:srgbClr val="595959"/>
              </a:buClr>
              <a:buSzPts val="1100"/>
              <a:buFont typeface="Lato"/>
              <a:buChar char="●"/>
            </a:pPr>
            <a:r>
              <a:rPr lang="en">
                <a:solidFill>
                  <a:srgbClr val="595959"/>
                </a:solidFill>
                <a:latin typeface="Lato"/>
                <a:ea typeface="Lato"/>
                <a:cs typeface="Lato"/>
                <a:sym typeface="Lato"/>
              </a:rPr>
              <a:t>For the final 5K iterations, we train the entropy model without optimizing the geometry attributes of Gaussian primitives which are the position, scaling and rotation. The reason we stop optimizing them is that the optimization process becomes unstable and we get distorted results due to the high sensitivity of these parameters.</a:t>
            </a:r>
            <a:endParaRPr>
              <a:solidFill>
                <a:srgbClr val="595959"/>
              </a:solidFill>
              <a:latin typeface="Lato"/>
              <a:ea typeface="Lato"/>
              <a:cs typeface="Lato"/>
              <a:sym typeface="Lato"/>
            </a:endParaRPr>
          </a:p>
          <a:p>
            <a:pPr indent="-298450" lvl="0" marL="457200" rtl="0" algn="l">
              <a:lnSpc>
                <a:spcPct val="150000"/>
              </a:lnSpc>
              <a:spcBef>
                <a:spcPts val="0"/>
              </a:spcBef>
              <a:spcAft>
                <a:spcPts val="0"/>
              </a:spcAft>
              <a:buClr>
                <a:srgbClr val="595959"/>
              </a:buClr>
              <a:buSzPts val="1100"/>
              <a:buFont typeface="Lato"/>
              <a:buChar char="●"/>
            </a:pPr>
            <a:r>
              <a:rPr lang="en">
                <a:solidFill>
                  <a:srgbClr val="595959"/>
                </a:solidFill>
                <a:latin typeface="Lato"/>
                <a:ea typeface="Lato"/>
                <a:cs typeface="Lato"/>
                <a:sym typeface="Lato"/>
              </a:rPr>
              <a:t>To enforce a low bitrate, we use the entropy loss for the compressed representations. Finally, to have a higher guidance, we add L1 norm loss for all parameters that are compressed with the learned entropy model.</a:t>
            </a:r>
            <a:endParaRPr>
              <a:solidFill>
                <a:srgbClr val="595959"/>
              </a:solidFill>
              <a:latin typeface="Lato"/>
              <a:ea typeface="Lato"/>
              <a:cs typeface="Lato"/>
              <a:sym typeface="Lato"/>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ec3c33133a_0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2ec3c33133a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solidFill>
                  <a:srgbClr val="595959"/>
                </a:solidFill>
                <a:latin typeface="Lato"/>
                <a:ea typeface="Lato"/>
                <a:cs typeface="Lato"/>
                <a:sym typeface="Lato"/>
              </a:rPr>
              <a:t>Now </a:t>
            </a:r>
            <a:r>
              <a:rPr lang="en">
                <a:solidFill>
                  <a:srgbClr val="595959"/>
                </a:solidFill>
                <a:latin typeface="Lato"/>
                <a:ea typeface="Lato"/>
                <a:cs typeface="Lato"/>
                <a:sym typeface="Lato"/>
              </a:rPr>
              <a:t>continuing</a:t>
            </a:r>
            <a:r>
              <a:rPr lang="en">
                <a:solidFill>
                  <a:srgbClr val="595959"/>
                </a:solidFill>
                <a:latin typeface="Lato"/>
                <a:ea typeface="Lato"/>
                <a:cs typeface="Lato"/>
                <a:sym typeface="Lato"/>
              </a:rPr>
              <a:t> with our full approach including the pruning as well as learned entropy modeling, our model achieves a competitive rate-distortion performance. </a:t>
            </a:r>
            <a:endParaRPr>
              <a:solidFill>
                <a:srgbClr val="595959"/>
              </a:solidFill>
              <a:latin typeface="Lato"/>
              <a:ea typeface="Lato"/>
              <a:cs typeface="Lato"/>
              <a:sym typeface="Lato"/>
            </a:endParaRPr>
          </a:p>
          <a:p>
            <a:pPr indent="0" lvl="0" marL="0" rtl="0" algn="l">
              <a:lnSpc>
                <a:spcPct val="150000"/>
              </a:lnSpc>
              <a:spcBef>
                <a:spcPts val="1200"/>
              </a:spcBef>
              <a:spcAft>
                <a:spcPts val="0"/>
              </a:spcAft>
              <a:buNone/>
            </a:pPr>
            <a:r>
              <a:rPr lang="en">
                <a:solidFill>
                  <a:srgbClr val="595959"/>
                </a:solidFill>
                <a:latin typeface="Lato"/>
                <a:ea typeface="Lato"/>
                <a:cs typeface="Lato"/>
                <a:sym typeface="Lato"/>
              </a:rPr>
              <a:t>Here in the graphs, we observe the performance of our approach at different bitrates where each point is trained for a different Lagrangian.</a:t>
            </a:r>
            <a:endParaRPr>
              <a:solidFill>
                <a:srgbClr val="595959"/>
              </a:solidFill>
              <a:latin typeface="Lato"/>
              <a:ea typeface="Lato"/>
              <a:cs typeface="Lato"/>
              <a:sym typeface="Lato"/>
            </a:endParaRPr>
          </a:p>
          <a:p>
            <a:pPr indent="0" lvl="0" marL="0" rtl="0" algn="l">
              <a:lnSpc>
                <a:spcPct val="150000"/>
              </a:lnSpc>
              <a:spcBef>
                <a:spcPts val="1200"/>
              </a:spcBef>
              <a:spcAft>
                <a:spcPts val="0"/>
              </a:spcAft>
              <a:buNone/>
            </a:pPr>
            <a:r>
              <a:rPr lang="en">
                <a:solidFill>
                  <a:srgbClr val="595959"/>
                </a:solidFill>
                <a:latin typeface="Lato"/>
                <a:ea typeface="Lato"/>
                <a:cs typeface="Lato"/>
                <a:sym typeface="Lato"/>
              </a:rPr>
              <a:t>On all datasets, our approach is superior or on par to 3 other approaches, namely LightGaussian, Compact3DGS, and Compressed3D while two other approaches, HAC and Context-GS are superior to our method. </a:t>
            </a:r>
            <a:endParaRPr>
              <a:solidFill>
                <a:srgbClr val="595959"/>
              </a:solidFill>
              <a:latin typeface="Lato"/>
              <a:ea typeface="Lato"/>
              <a:cs typeface="Lato"/>
              <a:sym typeface="Lato"/>
            </a:endParaRPr>
          </a:p>
          <a:p>
            <a:pPr indent="0" lvl="0" marL="0" rtl="0" algn="l">
              <a:lnSpc>
                <a:spcPct val="150000"/>
              </a:lnSpc>
              <a:spcBef>
                <a:spcPts val="1200"/>
              </a:spcBef>
              <a:spcAft>
                <a:spcPts val="0"/>
              </a:spcAft>
              <a:buNone/>
            </a:pPr>
            <a:r>
              <a:rPr lang="en">
                <a:solidFill>
                  <a:srgbClr val="595959"/>
                </a:solidFill>
                <a:latin typeface="Lato"/>
                <a:ea typeface="Lato"/>
                <a:cs typeface="Lato"/>
                <a:sym typeface="Lato"/>
              </a:rPr>
              <a:t>That is mainly because they build on a different Gaussian splatting framework called Scaffold-GS, allowing for a latent representation and further use of spatial correlation among Gaussians. They also use learned entropy models but on this different splatting framework.</a:t>
            </a:r>
            <a:endParaRPr>
              <a:solidFill>
                <a:srgbClr val="595959"/>
              </a:solidFill>
              <a:latin typeface="Lato"/>
              <a:ea typeface="Lato"/>
              <a:cs typeface="Lato"/>
              <a:sym typeface="Lato"/>
            </a:endParaRPr>
          </a:p>
          <a:p>
            <a:pPr indent="0" lvl="0" marL="0" rtl="0" algn="l">
              <a:lnSpc>
                <a:spcPct val="150000"/>
              </a:lnSpc>
              <a:spcBef>
                <a:spcPts val="1200"/>
              </a:spcBef>
              <a:spcAft>
                <a:spcPts val="1200"/>
              </a:spcAft>
              <a:buNone/>
            </a:pPr>
            <a:r>
              <a:rPr lang="en">
                <a:solidFill>
                  <a:srgbClr val="595959"/>
                </a:solidFill>
                <a:latin typeface="Lato"/>
                <a:ea typeface="Lato"/>
                <a:cs typeface="Lato"/>
                <a:sym typeface="Lato"/>
              </a:rPr>
              <a:t>Furthermore, we observe that our model has a degraded result on DeepBlending dataset which is </a:t>
            </a:r>
            <a:r>
              <a:rPr lang="en">
                <a:solidFill>
                  <a:srgbClr val="595959"/>
                </a:solidFill>
                <a:latin typeface="Lato"/>
                <a:ea typeface="Lato"/>
                <a:cs typeface="Lato"/>
                <a:sym typeface="Lato"/>
              </a:rPr>
              <a:t>because</a:t>
            </a:r>
            <a:r>
              <a:rPr lang="en">
                <a:solidFill>
                  <a:srgbClr val="595959"/>
                </a:solidFill>
                <a:latin typeface="Lato"/>
                <a:ea typeface="Lato"/>
                <a:cs typeface="Lato"/>
                <a:sym typeface="Lato"/>
              </a:rPr>
              <a:t> our optimization method with Markov Chain Monte Carlo framework achieves inferior results when compared to base Gaussian splatting. This inferiority is further boosted when compression is applied.</a:t>
            </a:r>
            <a:endParaRPr>
              <a:solidFill>
                <a:srgbClr val="595959"/>
              </a:solidFill>
              <a:latin typeface="Lato"/>
              <a:ea typeface="Lato"/>
              <a:cs typeface="Lato"/>
              <a:sym typeface="Lato"/>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ed4971f771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ed4971f771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solidFill>
                  <a:srgbClr val="595959"/>
                </a:solidFill>
                <a:latin typeface="Lato"/>
                <a:ea typeface="Lato"/>
                <a:cs typeface="Lato"/>
                <a:sym typeface="Lato"/>
              </a:rPr>
              <a:t>We additionally compare the size distribution of compressed representation. On y-axis we see two scenes from tanks &amp; temples dataset with different number of Gaussians and at different rate-distortion trade-offs depicted by lambda. The higher the lambda, the lower the size of compressed representation. </a:t>
            </a:r>
            <a:endParaRPr>
              <a:solidFill>
                <a:srgbClr val="595959"/>
              </a:solidFill>
              <a:latin typeface="Lato"/>
              <a:ea typeface="Lato"/>
              <a:cs typeface="Lato"/>
              <a:sym typeface="Lato"/>
            </a:endParaRPr>
          </a:p>
          <a:p>
            <a:pPr indent="0" lvl="0" marL="0" rtl="0" algn="l">
              <a:lnSpc>
                <a:spcPct val="150000"/>
              </a:lnSpc>
              <a:spcBef>
                <a:spcPts val="1200"/>
              </a:spcBef>
              <a:spcAft>
                <a:spcPts val="0"/>
              </a:spcAft>
              <a:buNone/>
            </a:pPr>
            <a:r>
              <a:rPr lang="en">
                <a:solidFill>
                  <a:srgbClr val="595959"/>
                </a:solidFill>
                <a:latin typeface="Lato"/>
                <a:ea typeface="Lato"/>
                <a:cs typeface="Lato"/>
                <a:sym typeface="Lato"/>
              </a:rPr>
              <a:t>The primary change with different lambda is attributes size since we only compress the scaling, rotation, opacity and spherical harmonics with learned compression model.</a:t>
            </a:r>
            <a:endParaRPr>
              <a:solidFill>
                <a:srgbClr val="595959"/>
              </a:solidFill>
              <a:latin typeface="Lato"/>
              <a:ea typeface="Lato"/>
              <a:cs typeface="Lato"/>
              <a:sym typeface="Lato"/>
            </a:endParaRPr>
          </a:p>
          <a:p>
            <a:pPr indent="0" lvl="0" marL="0" rtl="0" algn="l">
              <a:lnSpc>
                <a:spcPct val="150000"/>
              </a:lnSpc>
              <a:spcBef>
                <a:spcPts val="1200"/>
              </a:spcBef>
              <a:spcAft>
                <a:spcPts val="0"/>
              </a:spcAft>
              <a:buNone/>
            </a:pPr>
            <a:r>
              <a:rPr lang="en">
                <a:solidFill>
                  <a:srgbClr val="595959"/>
                </a:solidFill>
                <a:latin typeface="Lato"/>
                <a:ea typeface="Lato"/>
                <a:cs typeface="Lato"/>
                <a:sym typeface="Lato"/>
              </a:rPr>
              <a:t>When we compare the size distribution of the compressed representation, we can see that position information takes a significant portion of the representation which is not ideal since it is essentially a tiny part of all components. </a:t>
            </a:r>
            <a:endParaRPr>
              <a:solidFill>
                <a:srgbClr val="595959"/>
              </a:solidFill>
              <a:latin typeface="Lato"/>
              <a:ea typeface="Lato"/>
              <a:cs typeface="Lato"/>
              <a:sym typeface="Lato"/>
            </a:endParaRPr>
          </a:p>
          <a:p>
            <a:pPr indent="0" lvl="0" marL="0" rtl="0" algn="l">
              <a:lnSpc>
                <a:spcPct val="150000"/>
              </a:lnSpc>
              <a:spcBef>
                <a:spcPts val="1200"/>
              </a:spcBef>
              <a:spcAft>
                <a:spcPts val="1200"/>
              </a:spcAft>
              <a:buNone/>
            </a:pPr>
            <a:r>
              <a:rPr lang="en">
                <a:solidFill>
                  <a:srgbClr val="595959"/>
                </a:solidFill>
                <a:latin typeface="Lato"/>
                <a:ea typeface="Lato"/>
                <a:cs typeface="Lato"/>
                <a:sym typeface="Lato"/>
              </a:rPr>
              <a:t>However, our finding in terms of sensitivity of position information prevented us from using learned compression but that would remain as a future work.</a:t>
            </a:r>
            <a:endParaRPr>
              <a:solidFill>
                <a:srgbClr val="595959"/>
              </a:solidFill>
              <a:latin typeface="Lato"/>
              <a:ea typeface="Lato"/>
              <a:cs typeface="Lato"/>
              <a:sym typeface="Lato"/>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ec3c33133a_0_5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2ec3c33133a_0_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t>In addition, we inspect the learned scales that are used as analysis and synthesis transforms as they manage the quantization noise injected during lossy compression. When a scale parameter is set too high for a parameter, this indicates that the model is learning to induce lower amount of noise to the attribute since quantization performs rounding on the attribute.</a:t>
            </a:r>
            <a:endParaRPr/>
          </a:p>
          <a:p>
            <a:pPr indent="0" lvl="0" marL="0" rtl="0" algn="l">
              <a:lnSpc>
                <a:spcPct val="150000"/>
              </a:lnSpc>
              <a:spcBef>
                <a:spcPts val="1200"/>
              </a:spcBef>
              <a:spcAft>
                <a:spcPts val="1200"/>
              </a:spcAft>
              <a:buNone/>
            </a:pPr>
            <a:r>
              <a:rPr lang="en"/>
              <a:t>For that reason, we inspect the scaled attribute magnitudes to understand the importance of each attribute for rasterization.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ec3c33133a_0_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2ec3c33133a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t>Here we see the absolute value of each attribute after scaling. A </a:t>
            </a:r>
            <a:r>
              <a:rPr lang="en"/>
              <a:t>larger</a:t>
            </a:r>
            <a:r>
              <a:rPr lang="en"/>
              <a:t> absolute value translates into lower noise in attribute during quantization and a higher relative importance.</a:t>
            </a:r>
            <a:endParaRPr/>
          </a:p>
          <a:p>
            <a:pPr indent="-298450" lvl="0" marL="457200" rtl="0" algn="l">
              <a:lnSpc>
                <a:spcPct val="150000"/>
              </a:lnSpc>
              <a:spcBef>
                <a:spcPts val="1200"/>
              </a:spcBef>
              <a:spcAft>
                <a:spcPts val="0"/>
              </a:spcAft>
              <a:buSzPts val="1100"/>
              <a:buAutoNum type="arabicPeriod"/>
            </a:pPr>
            <a:r>
              <a:rPr lang="en"/>
              <a:t>When comparing the absolute scale of each Gaussian attribute, the first important observation is that the scaling parameters are very important for Gaussians. This is also confirmed by our experiments when we tried optimizing the Gaussian geometry attributes together with the learned entropy model. Due to the high </a:t>
            </a:r>
            <a:r>
              <a:rPr lang="en"/>
              <a:t>importance</a:t>
            </a:r>
            <a:r>
              <a:rPr lang="en"/>
              <a:t> of scaling parameters, the learned entropy model applies a larger scale to scaling parameters and reduces the quantization noise on them.</a:t>
            </a:r>
            <a:endParaRPr/>
          </a:p>
          <a:p>
            <a:pPr indent="-298450" lvl="0" marL="457200" rtl="0" algn="l">
              <a:lnSpc>
                <a:spcPct val="150000"/>
              </a:lnSpc>
              <a:spcBef>
                <a:spcPts val="0"/>
              </a:spcBef>
              <a:spcAft>
                <a:spcPts val="0"/>
              </a:spcAft>
              <a:buSzPts val="1100"/>
              <a:buAutoNum type="arabicPeriod"/>
            </a:pPr>
            <a:r>
              <a:rPr lang="en"/>
              <a:t>Second observation is that the higher order spherical harmonics coefficients are mostly redundant. This observation is also aligning with other works in the literature. Most of the Gaussians can be perfectly represented with just a base color while only a few </a:t>
            </a:r>
            <a:r>
              <a:rPr lang="en"/>
              <a:t>requires</a:t>
            </a:r>
            <a:r>
              <a:rPr lang="en"/>
              <a:t> view dependency.</a:t>
            </a:r>
            <a:endParaRPr/>
          </a:p>
          <a:p>
            <a:pPr indent="-298450" lvl="0" marL="457200" rtl="0" algn="l">
              <a:lnSpc>
                <a:spcPct val="150000"/>
              </a:lnSpc>
              <a:spcBef>
                <a:spcPts val="0"/>
              </a:spcBef>
              <a:spcAft>
                <a:spcPts val="0"/>
              </a:spcAft>
              <a:buSzPts val="1100"/>
              <a:buAutoNum type="arabicPeriod"/>
            </a:pPr>
            <a:r>
              <a:rPr lang="en"/>
              <a:t>Finally, we observe that the most important </a:t>
            </a:r>
            <a:r>
              <a:rPr lang="en"/>
              <a:t>component</a:t>
            </a:r>
            <a:r>
              <a:rPr lang="en"/>
              <a:t> of the quaternion representation of rotation is the rotation angle which is represented with the first scalar in quaternion.The axis of rotation might be less important as the rotation angle can make up for the errors in the axis of rotation by just tweaking single scalar.</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ed4971f771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ed4971f771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solidFill>
                  <a:srgbClr val="595959"/>
                </a:solidFill>
                <a:latin typeface="Lato"/>
                <a:ea typeface="Lato"/>
                <a:cs typeface="Lato"/>
                <a:sym typeface="Lato"/>
              </a:rPr>
              <a:t>As an additional </a:t>
            </a:r>
            <a:r>
              <a:rPr lang="en">
                <a:solidFill>
                  <a:srgbClr val="595959"/>
                </a:solidFill>
                <a:latin typeface="Lato"/>
                <a:ea typeface="Lato"/>
                <a:cs typeface="Lato"/>
                <a:sym typeface="Lato"/>
              </a:rPr>
              <a:t>experiment</a:t>
            </a:r>
            <a:r>
              <a:rPr lang="en">
                <a:solidFill>
                  <a:srgbClr val="595959"/>
                </a:solidFill>
                <a:latin typeface="Lato"/>
                <a:ea typeface="Lato"/>
                <a:cs typeface="Lato"/>
                <a:sym typeface="Lato"/>
              </a:rPr>
              <a:t>, we implemented an idea from image compression literature to achieve multiple bitrates corresponding to different rate-distortion trade-offs with a single training run. </a:t>
            </a:r>
            <a:endParaRPr>
              <a:solidFill>
                <a:srgbClr val="595959"/>
              </a:solidFill>
              <a:latin typeface="Lato"/>
              <a:ea typeface="Lato"/>
              <a:cs typeface="Lato"/>
              <a:sym typeface="Lato"/>
            </a:endParaRPr>
          </a:p>
          <a:p>
            <a:pPr indent="0" lvl="0" marL="0" rtl="0" algn="l">
              <a:lnSpc>
                <a:spcPct val="150000"/>
              </a:lnSpc>
              <a:spcBef>
                <a:spcPts val="1200"/>
              </a:spcBef>
              <a:spcAft>
                <a:spcPts val="0"/>
              </a:spcAft>
              <a:buNone/>
            </a:pPr>
            <a:r>
              <a:rPr lang="en">
                <a:solidFill>
                  <a:srgbClr val="595959"/>
                </a:solidFill>
                <a:latin typeface="Lato"/>
                <a:ea typeface="Lato"/>
                <a:cs typeface="Lato"/>
                <a:sym typeface="Lato"/>
              </a:rPr>
              <a:t>For that </a:t>
            </a:r>
            <a:r>
              <a:rPr lang="en">
                <a:solidFill>
                  <a:srgbClr val="595959"/>
                </a:solidFill>
                <a:latin typeface="Lato"/>
                <a:ea typeface="Lato"/>
                <a:cs typeface="Lato"/>
                <a:sym typeface="Lato"/>
              </a:rPr>
              <a:t>reason</a:t>
            </a:r>
            <a:r>
              <a:rPr lang="en">
                <a:solidFill>
                  <a:srgbClr val="595959"/>
                </a:solidFill>
                <a:latin typeface="Lato"/>
                <a:ea typeface="Lato"/>
                <a:cs typeface="Lato"/>
                <a:sym typeface="Lato"/>
              </a:rPr>
              <a:t>, we train for 4 different rate-distortion trade-off points at once. </a:t>
            </a:r>
            <a:r>
              <a:rPr lang="en">
                <a:solidFill>
                  <a:srgbClr val="595959"/>
                </a:solidFill>
                <a:latin typeface="Lato"/>
                <a:ea typeface="Lato"/>
                <a:cs typeface="Lato"/>
                <a:sym typeface="Lato"/>
              </a:rPr>
              <a:t>This approach can help in terms of parameter-efficiency and reducing training time by 4 fold.</a:t>
            </a:r>
            <a:endParaRPr>
              <a:solidFill>
                <a:srgbClr val="595959"/>
              </a:solidFill>
              <a:latin typeface="Lato"/>
              <a:ea typeface="Lato"/>
              <a:cs typeface="Lato"/>
              <a:sym typeface="Lato"/>
            </a:endParaRPr>
          </a:p>
          <a:p>
            <a:pPr indent="0" lvl="0" marL="0" rtl="0" algn="l">
              <a:lnSpc>
                <a:spcPct val="150000"/>
              </a:lnSpc>
              <a:spcBef>
                <a:spcPts val="1200"/>
              </a:spcBef>
              <a:spcAft>
                <a:spcPts val="0"/>
              </a:spcAft>
              <a:buNone/>
            </a:pPr>
            <a:r>
              <a:rPr lang="en">
                <a:solidFill>
                  <a:srgbClr val="595959"/>
                </a:solidFill>
                <a:latin typeface="Lato"/>
                <a:ea typeface="Lato"/>
                <a:cs typeface="Lato"/>
                <a:sym typeface="Lato"/>
              </a:rPr>
              <a:t>During training, we randomly select one of those trade-off points and its corresponding scaling parameter and use those values for the forward-pass and loss calculation. As a result, the scaling parameters achieve different values for different rate-distortion tradeoff parameters and we can use all those values during inference.</a:t>
            </a:r>
            <a:endParaRPr>
              <a:solidFill>
                <a:srgbClr val="595959"/>
              </a:solidFill>
              <a:latin typeface="Lato"/>
              <a:ea typeface="Lato"/>
              <a:cs typeface="Lato"/>
              <a:sym typeface="Lato"/>
            </a:endParaRPr>
          </a:p>
          <a:p>
            <a:pPr indent="0" lvl="0" marL="0" rtl="0" algn="l">
              <a:lnSpc>
                <a:spcPct val="150000"/>
              </a:lnSpc>
              <a:spcBef>
                <a:spcPts val="1200"/>
              </a:spcBef>
              <a:spcAft>
                <a:spcPts val="1200"/>
              </a:spcAft>
              <a:buNone/>
            </a:pPr>
            <a:r>
              <a:rPr lang="en">
                <a:solidFill>
                  <a:srgbClr val="595959"/>
                </a:solidFill>
                <a:latin typeface="Lato"/>
                <a:ea typeface="Lato"/>
                <a:cs typeface="Lato"/>
                <a:sym typeface="Lato"/>
              </a:rPr>
              <a:t>During inference, this method also allows for exponential interpolation among scale vectors so that we can also achieve intermediate bitrates</a:t>
            </a:r>
            <a:endParaRPr>
              <a:solidFill>
                <a:srgbClr val="595959"/>
              </a:solidFill>
              <a:latin typeface="Lato"/>
              <a:ea typeface="Lato"/>
              <a:cs typeface="Lato"/>
              <a:sym typeface="Lato"/>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1bace58e2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21bace58e2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solidFill>
                  <a:srgbClr val="595959"/>
                </a:solidFill>
                <a:latin typeface="Lato"/>
                <a:ea typeface="Lato"/>
                <a:cs typeface="Lato"/>
                <a:sym typeface="Lato"/>
              </a:rPr>
              <a:t>Finally, we evaluate the results we </a:t>
            </a:r>
            <a:r>
              <a:rPr lang="en">
                <a:solidFill>
                  <a:srgbClr val="595959"/>
                </a:solidFill>
                <a:latin typeface="Lato"/>
                <a:ea typeface="Lato"/>
                <a:cs typeface="Lato"/>
                <a:sym typeface="Lato"/>
              </a:rPr>
              <a:t>acquire when using the multi-rate adaptation described in methods. Here we learn 4 different scale vectors for 4 different rate distortion trade-offs and build our rate-distortion curve using these scale vectors.</a:t>
            </a:r>
            <a:endParaRPr>
              <a:solidFill>
                <a:srgbClr val="595959"/>
              </a:solidFill>
              <a:latin typeface="Lato"/>
              <a:ea typeface="Lato"/>
              <a:cs typeface="Lato"/>
              <a:sym typeface="Lato"/>
            </a:endParaRPr>
          </a:p>
          <a:p>
            <a:pPr indent="-298450" lvl="0" marL="457200" rtl="0" algn="l">
              <a:lnSpc>
                <a:spcPct val="150000"/>
              </a:lnSpc>
              <a:spcBef>
                <a:spcPts val="1200"/>
              </a:spcBef>
              <a:spcAft>
                <a:spcPts val="0"/>
              </a:spcAft>
              <a:buClr>
                <a:srgbClr val="595959"/>
              </a:buClr>
              <a:buSzPts val="1100"/>
              <a:buFont typeface="Lato"/>
              <a:buChar char="●"/>
            </a:pPr>
            <a:r>
              <a:rPr lang="en">
                <a:solidFill>
                  <a:srgbClr val="595959"/>
                </a:solidFill>
                <a:latin typeface="Lato"/>
                <a:ea typeface="Lato"/>
                <a:cs typeface="Lato"/>
                <a:sym typeface="Lato"/>
              </a:rPr>
              <a:t>Although the multi-rate adaptation can help with parameter-efficiency and reducing the learned entropy model training time by a large margin, we observe a quality degradation in terms of rate-distortion performance.</a:t>
            </a:r>
            <a:endParaRPr>
              <a:solidFill>
                <a:srgbClr val="595959"/>
              </a:solidFill>
              <a:latin typeface="Lato"/>
              <a:ea typeface="Lato"/>
              <a:cs typeface="Lato"/>
              <a:sym typeface="Lato"/>
            </a:endParaRPr>
          </a:p>
          <a:p>
            <a:pPr indent="-298450" lvl="0" marL="457200" rtl="0" algn="l">
              <a:lnSpc>
                <a:spcPct val="150000"/>
              </a:lnSpc>
              <a:spcBef>
                <a:spcPts val="0"/>
              </a:spcBef>
              <a:spcAft>
                <a:spcPts val="0"/>
              </a:spcAft>
              <a:buClr>
                <a:srgbClr val="595959"/>
              </a:buClr>
              <a:buSzPts val="1100"/>
              <a:buFont typeface="Lato"/>
              <a:buChar char="●"/>
            </a:pPr>
            <a:r>
              <a:rPr lang="en">
                <a:solidFill>
                  <a:srgbClr val="595959"/>
                </a:solidFill>
                <a:latin typeface="Lato"/>
                <a:ea typeface="Lato"/>
                <a:cs typeface="Lato"/>
                <a:sym typeface="Lato"/>
              </a:rPr>
              <a:t>However, now, we are also able to achieve intermediate bitrates at no cost as well</a:t>
            </a:r>
            <a:endParaRPr>
              <a:solidFill>
                <a:srgbClr val="595959"/>
              </a:solidFill>
              <a:latin typeface="Lato"/>
              <a:ea typeface="Lato"/>
              <a:cs typeface="Lato"/>
              <a:sym typeface="Lato"/>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ec3c33133a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2ec3c33133a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conclude, we observe that</a:t>
            </a:r>
            <a:r>
              <a:rPr lang="en">
                <a:solidFill>
                  <a:schemeClr val="dk1"/>
                </a:solidFill>
              </a:rPr>
              <a:t> the pruning method we adopted can effectively reduce the number of Gaussians and impose no significant cost in terms of visual quality or computation.</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Furthermore,</a:t>
            </a:r>
            <a:r>
              <a:rPr lang="en"/>
              <a:t> learned entropy modeling is capable of achieving quite competitive results in terms of rate-distortion performance without the ad-hoc methods employed by other works in the literature.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method we adopt is also very easy to integrate with widely adopted Gaussian splatting applications since the backbone of Gaussian splatting is integrable with our method in contrast to some other works in the literature.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we observe that the spherical harmonics are quite insensitive to compression especially for higher order coefficients while position and scaling parameters are very sensitive to quantization noise.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addition, the multi-rate entropy models show promising results with little degradation in rate-distortion performance but also allowing for high gains in terms of training time and parameter-efficiency.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Finally, we observe that further methods can help to increase the computation efficiency by utilizing the correlation among Gaussians as shown with other superior methods in literature.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ed654d39bf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2ed654d39bf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ed4971f7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ed4971f7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a:t>
            </a:r>
            <a:r>
              <a:rPr lang="en">
                <a:solidFill>
                  <a:schemeClr val="dk1"/>
                </a:solidFill>
              </a:rPr>
              <a:t>ur goal with 3D gaussian splatting is novel view synthesis for a 3D space by using a set of images with given camera parameters.</a:t>
            </a:r>
            <a:endParaRPr>
              <a:solidFill>
                <a:schemeClr val="dk1"/>
              </a:solidFill>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None/>
            </a:pPr>
            <a:r>
              <a:rPr lang="en">
                <a:solidFill>
                  <a:schemeClr val="dk1"/>
                </a:solidFill>
              </a:rPr>
              <a:t>As requirements from such novel view synthesis methods, we want to ensure that the process is fast, accurate, practical to integrate, and memory efficient.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ed4971f771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ed4971f771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a big plus for Gaussian splatting, it is really fast.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Compared to the relatively long training and rendering duration offered by NeRFs, 3D-GS achieves a superior rendering speed and a much shorter </a:t>
            </a:r>
            <a:r>
              <a:rPr lang="en"/>
              <a:t>training</a:t>
            </a:r>
            <a:r>
              <a:rPr lang="en"/>
              <a:t> duration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That is mainly because</a:t>
            </a:r>
            <a:r>
              <a:rPr lang="en">
                <a:solidFill>
                  <a:schemeClr val="dk1"/>
                </a:solidFill>
              </a:rPr>
              <a:t>, 3D Gaussian Splatting is based on fast parallelizable rasterization, offering real-time rendering.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Now let’s go into details of how 3D Gaussian splatting achieves this rendering speed and what is the catch with it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ec3c33133a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ec3c33133a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As the name implies, Gaussian splatting builds an explicit scene representation using millions of 3D Gaussians.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and</a:t>
            </a:r>
            <a:endParaRPr>
              <a:solidFill>
                <a:schemeClr val="dk1"/>
              </a:solidFill>
            </a:endParaRPr>
          </a:p>
          <a:p>
            <a:pPr indent="0" lvl="0" marL="0" rtl="0" algn="l">
              <a:spcBef>
                <a:spcPts val="0"/>
              </a:spcBef>
              <a:spcAft>
                <a:spcPts val="0"/>
              </a:spcAft>
              <a:buNone/>
            </a:pPr>
            <a:r>
              <a:rPr lang="en">
                <a:solidFill>
                  <a:schemeClr val="dk1"/>
                </a:solidFill>
              </a:rPr>
              <a:t>These parameters are optimized throughout the training to achieve a better scene representation.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Gaussians have position, covariance, opacity and color attributes.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a:t>
            </a:r>
            <a:r>
              <a:rPr lang="en">
                <a:solidFill>
                  <a:schemeClr val="dk1"/>
                </a:solidFill>
              </a:rPr>
              <a:t>o enforce positive semidefiniteness of covariance matrix, it is split into scaling and rotation parameters. Scaling parameters represent the extent of Gaussians, and rotation parameters represent the direction of Gaussian.</a:t>
            </a:r>
            <a:r>
              <a:rPr lang="en">
                <a:solidFill>
                  <a:srgbClr val="FF0000"/>
                </a:solidFill>
              </a:rPr>
              <a:t> </a:t>
            </a:r>
            <a:endParaRPr>
              <a:solidFill>
                <a:srgbClr val="FF0000"/>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addition, the view dependency of color is modeled using spherical harmonics. </a:t>
            </a:r>
            <a:endParaRPr>
              <a:solidFill>
                <a:srgbClr val="FF0000"/>
              </a:solidFill>
            </a:endParaRPr>
          </a:p>
          <a:p>
            <a:pPr indent="0" lvl="0" marL="0" rtl="0" algn="l">
              <a:spcBef>
                <a:spcPts val="0"/>
              </a:spcBef>
              <a:spcAft>
                <a:spcPts val="0"/>
              </a:spcAft>
              <a:buClr>
                <a:schemeClr val="dk1"/>
              </a:buClr>
              <a:buSzPts val="1100"/>
              <a:buFont typeface="Arial"/>
              <a:buNone/>
            </a:pPr>
            <a:r>
              <a:t/>
            </a:r>
            <a:endParaRPr>
              <a:solidFill>
                <a:srgbClr val="FF0000"/>
              </a:solidFill>
            </a:endParaRPr>
          </a:p>
          <a:p>
            <a:pPr indent="0" lvl="0" marL="0" rtl="0" algn="l">
              <a:spcBef>
                <a:spcPts val="0"/>
              </a:spcBef>
              <a:spcAft>
                <a:spcPts val="0"/>
              </a:spcAft>
              <a:buNone/>
            </a:pPr>
            <a:r>
              <a:rPr lang="en">
                <a:solidFill>
                  <a:srgbClr val="FF0000"/>
                </a:solidFill>
              </a:rPr>
              <a:t>For a compact representation, the rotation is represented with a quaternion vector with 4 scalar values</a:t>
            </a:r>
            <a:r>
              <a:rPr lang="en">
                <a:solidFill>
                  <a:schemeClr val="dk1"/>
                </a:solidFill>
              </a:rPr>
              <a: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rgbClr val="FF0000"/>
                </a:solidFill>
              </a:rPr>
              <a:t>The spherical harmonics allow us to represent any function on a sphere as the sum of simpler basis functions (much like a Fourier series!).</a:t>
            </a:r>
            <a:r>
              <a:rPr lang="en">
                <a:solidFill>
                  <a:schemeClr val="dk1"/>
                </a:solidFill>
              </a:rPr>
              <a:t> </a:t>
            </a:r>
            <a:r>
              <a:rPr lang="en">
                <a:solidFill>
                  <a:srgbClr val="FF0000"/>
                </a:solidFill>
              </a:rPr>
              <a:t>As a result, we get view-dependent color changes for each Gaussian and a final explicit scene representation composed of all Gaussians.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eee1bb420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eee1bb420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rasterize a view, we “splat” the Gaussians from 3D to 2D, creating smooth and compact representations while avoiding unnecessary computations.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Knowing the camera parameters, we project the ordered Gaussians’ mean, and covariance from 3D to 2D and then apply alpha blending based on the Gaussian densities, opacities, and view-dependent colors.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process allows for fast rasterization and avoids unnecessary computations in empty space, making it efficient.</a:t>
            </a:r>
            <a:endParaRPr/>
          </a:p>
          <a:p>
            <a:pPr indent="0" lvl="0" marL="0" rtl="0" algn="l">
              <a:spcBef>
                <a:spcPts val="0"/>
              </a:spcBef>
              <a:spcAft>
                <a:spcPts val="0"/>
              </a:spcAft>
              <a:buNone/>
            </a:pPr>
            <a:r>
              <a:t/>
            </a:r>
            <a:endParaRPr>
              <a:solidFill>
                <a:srgbClr val="FF0000"/>
              </a:solidFill>
            </a:endParaRPr>
          </a:p>
          <a:p>
            <a:pPr indent="0" lvl="0" marL="0" rtl="0" algn="l">
              <a:spcBef>
                <a:spcPts val="0"/>
              </a:spcBef>
              <a:spcAft>
                <a:spcPts val="0"/>
              </a:spcAft>
              <a:buNone/>
            </a:pPr>
            <a:r>
              <a:rPr lang="en"/>
              <a:t>This whole process is highly scalable and parallelizable since the Gaussians are independent from each other, allowing for parallel evaluation and the rasterization can be performed in parallel for each pixel as well.</a:t>
            </a:r>
            <a:endParaRPr/>
          </a:p>
          <a:p>
            <a:pPr indent="0" lvl="0" marL="0" rtl="0" algn="l">
              <a:spcBef>
                <a:spcPts val="0"/>
              </a:spcBef>
              <a:spcAft>
                <a:spcPts val="0"/>
              </a:spcAft>
              <a:buClr>
                <a:schemeClr val="dk1"/>
              </a:buClr>
              <a:buSzPts val="1100"/>
              <a:buFont typeface="Arial"/>
              <a:buNone/>
            </a:pPr>
            <a:r>
              <a:t/>
            </a:r>
            <a:endParaRPr>
              <a:solidFill>
                <a:srgbClr val="FF0000"/>
              </a:solidFill>
            </a:endParaRPr>
          </a:p>
          <a:p>
            <a:pPr indent="0" lvl="0" marL="0" rtl="0" algn="l">
              <a:spcBef>
                <a:spcPts val="0"/>
              </a:spcBef>
              <a:spcAft>
                <a:spcPts val="0"/>
              </a:spcAft>
              <a:buNone/>
            </a:pPr>
            <a:r>
              <a:rPr lang="en">
                <a:solidFill>
                  <a:srgbClr val="FF0000"/>
                </a:solidFill>
              </a:rPr>
              <a:t>So first, for each pixel, we calculate the density function for every Gaussian that is penetrated by the ray forming the pixel. Then, we perform alpha blending based on the view-dependent color which is calculated by evaluating the spherical harmonics based on the view angle. To perform the alpha blending, the Gaussian primitives are sorted based for 16x16 tiles for efficiency.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ec3c33133a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ec3c33133a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whole rasterization pipeline is designed in a differentiable way so that we can perform gradient descent over rasterized images.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an improved version of the seminal Gaussian splatting optimization pipeline, we use a noisy exploration with Stochastic Gradient Langevin Dynamics.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Specifically, for Gaussian positions, we use SGLD and induce noise to better explore the scene.</a:t>
            </a:r>
            <a:endParaRPr/>
          </a:p>
          <a:p>
            <a:pPr indent="0" lvl="0" marL="0" rtl="0" algn="l">
              <a:spcBef>
                <a:spcPts val="0"/>
              </a:spcBef>
              <a:spcAft>
                <a:spcPts val="0"/>
              </a:spcAft>
              <a:buNone/>
            </a:pPr>
            <a:r>
              <a:rPr lang="en"/>
              <a:t>For rest of the parameters, regular Gradient Descent is used.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addition, loss function is further regularized with opacity and eigenvalues of the covariance matrix</a:t>
            </a:r>
            <a:r>
              <a:rPr lang="en"/>
              <a:t> to encourage using fewer Gaussians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rgbClr val="FF0000"/>
                </a:solidFill>
              </a:rPr>
              <a:t>(lower opacity and scale essentially transfer to fewer Gaussians)</a:t>
            </a:r>
            <a:endParaRPr>
              <a:solidFill>
                <a:srgbClr val="FF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ed654d39bf_1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ed654d39bf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addition, new Gaussian primitives are added with an MCMC framework during the optimization process.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New Gaussians are added based on the opacity of existing Gaussians using a multinomial distribution.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dead Gaussians with an opacity lower than 0.005 are teleported to the location of live Gaussians using the same multinomial distribution.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2" name="Shape 72"/>
        <p:cNvGrpSpPr/>
        <p:nvPr/>
      </p:nvGrpSpPr>
      <p:grpSpPr>
        <a:xfrm>
          <a:off x="0" y="0"/>
          <a:ext cx="0" cy="0"/>
          <a:chOff x="0" y="0"/>
          <a:chExt cx="0" cy="0"/>
        </a:xfrm>
      </p:grpSpPr>
      <p:grpSp>
        <p:nvGrpSpPr>
          <p:cNvPr id="73" name="Google Shape;73;p11"/>
          <p:cNvGrpSpPr/>
          <p:nvPr/>
        </p:nvGrpSpPr>
        <p:grpSpPr>
          <a:xfrm>
            <a:off x="830392" y="4169130"/>
            <a:ext cx="745763" cy="45826"/>
            <a:chOff x="4580561" y="2589004"/>
            <a:chExt cx="1064464" cy="25200"/>
          </a:xfrm>
        </p:grpSpPr>
        <p:sp>
          <p:nvSpPr>
            <p:cNvPr id="74" name="Google Shape;74;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 name="Google Shape;76;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77" name="Google Shape;77;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78" name="Google Shape;78;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 name="Shape 79"/>
        <p:cNvGrpSpPr/>
        <p:nvPr/>
      </p:nvGrpSpPr>
      <p:grpSpPr>
        <a:xfrm>
          <a:off x="0" y="0"/>
          <a:ext cx="0" cy="0"/>
          <a:chOff x="0" y="0"/>
          <a:chExt cx="0" cy="0"/>
        </a:xfrm>
      </p:grpSpPr>
      <p:sp>
        <p:nvSpPr>
          <p:cNvPr id="80" name="Google Shape;80;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210307"/>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3" name="Google Shape;23;p3"/>
          <p:cNvSpPr txBox="1"/>
          <p:nvPr>
            <p:ph idx="1" type="body"/>
          </p:nvPr>
        </p:nvSpPr>
        <p:spPr>
          <a:xfrm>
            <a:off x="729450" y="2231275"/>
            <a:ext cx="7688700" cy="2261100"/>
          </a:xfrm>
          <a:prstGeom prst="rect">
            <a:avLst/>
          </a:prstGeom>
        </p:spPr>
        <p:txBody>
          <a:bodyPr anchorCtr="0" anchor="t" bIns="91425" lIns="91425" spcFirstLastPara="1" rIns="91425" wrap="square" tIns="91425">
            <a:normAutofit/>
          </a:bodyPr>
          <a:lstStyle>
            <a:lvl1pPr indent="-311150" lvl="0" marL="457200" rtl="0">
              <a:lnSpc>
                <a:spcPct val="150000"/>
              </a:lnSpc>
              <a:spcBef>
                <a:spcPts val="0"/>
              </a:spcBef>
              <a:spcAft>
                <a:spcPts val="0"/>
              </a:spcAft>
              <a:buClr>
                <a:schemeClr val="lt1"/>
              </a:buClr>
              <a:buSzPts val="1300"/>
              <a:buChar char="●"/>
              <a:defRPr>
                <a:solidFill>
                  <a:schemeClr val="lt1"/>
                </a:solidFill>
              </a:defRPr>
            </a:lvl1pPr>
            <a:lvl2pPr indent="-311150" lvl="1" marL="914400" rtl="0">
              <a:lnSpc>
                <a:spcPct val="150000"/>
              </a:lnSpc>
              <a:spcBef>
                <a:spcPts val="0"/>
              </a:spcBef>
              <a:spcAft>
                <a:spcPts val="0"/>
              </a:spcAft>
              <a:buClr>
                <a:schemeClr val="lt1"/>
              </a:buClr>
              <a:buSzPts val="1300"/>
              <a:buChar char="○"/>
              <a:defRPr sz="1300">
                <a:solidFill>
                  <a:schemeClr val="lt1"/>
                </a:solidFill>
              </a:defRPr>
            </a:lvl2pPr>
            <a:lvl3pPr indent="-311150" lvl="2" marL="1371600" rtl="0">
              <a:lnSpc>
                <a:spcPct val="150000"/>
              </a:lnSpc>
              <a:spcBef>
                <a:spcPts val="0"/>
              </a:spcBef>
              <a:spcAft>
                <a:spcPts val="0"/>
              </a:spcAft>
              <a:buClr>
                <a:schemeClr val="lt1"/>
              </a:buClr>
              <a:buSzPts val="1300"/>
              <a:buChar char="■"/>
              <a:defRPr sz="1300">
                <a:solidFill>
                  <a:schemeClr val="lt1"/>
                </a:solidFill>
              </a:defRPr>
            </a:lvl3pPr>
            <a:lvl4pPr indent="-311150" lvl="3" marL="1828800" rtl="0">
              <a:lnSpc>
                <a:spcPct val="150000"/>
              </a:lnSpc>
              <a:spcBef>
                <a:spcPts val="0"/>
              </a:spcBef>
              <a:spcAft>
                <a:spcPts val="0"/>
              </a:spcAft>
              <a:buClr>
                <a:schemeClr val="lt1"/>
              </a:buClr>
              <a:buSzPts val="1300"/>
              <a:buChar char="●"/>
              <a:defRPr sz="1300">
                <a:solidFill>
                  <a:schemeClr val="lt1"/>
                </a:solidFill>
              </a:defRPr>
            </a:lvl4pPr>
            <a:lvl5pPr indent="-311150" lvl="4" marL="2286000" rtl="0">
              <a:lnSpc>
                <a:spcPct val="150000"/>
              </a:lnSpc>
              <a:spcBef>
                <a:spcPts val="0"/>
              </a:spcBef>
              <a:spcAft>
                <a:spcPts val="0"/>
              </a:spcAft>
              <a:buClr>
                <a:schemeClr val="lt1"/>
              </a:buClr>
              <a:buSzPts val="1300"/>
              <a:buChar char="○"/>
              <a:defRPr sz="1300">
                <a:solidFill>
                  <a:schemeClr val="lt1"/>
                </a:solidFill>
              </a:defRPr>
            </a:lvl5pPr>
            <a:lvl6pPr indent="-311150" lvl="5" marL="2743200" rtl="0">
              <a:lnSpc>
                <a:spcPct val="150000"/>
              </a:lnSpc>
              <a:spcBef>
                <a:spcPts val="0"/>
              </a:spcBef>
              <a:spcAft>
                <a:spcPts val="0"/>
              </a:spcAft>
              <a:buClr>
                <a:schemeClr val="lt1"/>
              </a:buClr>
              <a:buSzPts val="1300"/>
              <a:buChar char="■"/>
              <a:defRPr sz="1300">
                <a:solidFill>
                  <a:schemeClr val="lt1"/>
                </a:solidFill>
              </a:defRPr>
            </a:lvl6pPr>
            <a:lvl7pPr indent="-311150" lvl="6" marL="3200400" rtl="0">
              <a:lnSpc>
                <a:spcPct val="150000"/>
              </a:lnSpc>
              <a:spcBef>
                <a:spcPts val="0"/>
              </a:spcBef>
              <a:spcAft>
                <a:spcPts val="0"/>
              </a:spcAft>
              <a:buClr>
                <a:schemeClr val="lt1"/>
              </a:buClr>
              <a:buSzPts val="1300"/>
              <a:buChar char="●"/>
              <a:defRPr sz="1300">
                <a:solidFill>
                  <a:schemeClr val="lt1"/>
                </a:solidFill>
              </a:defRPr>
            </a:lvl7pPr>
            <a:lvl8pPr indent="-311150" lvl="7" marL="3657600" rtl="0">
              <a:lnSpc>
                <a:spcPct val="150000"/>
              </a:lnSpc>
              <a:spcBef>
                <a:spcPts val="0"/>
              </a:spcBef>
              <a:spcAft>
                <a:spcPts val="0"/>
              </a:spcAft>
              <a:buClr>
                <a:schemeClr val="lt1"/>
              </a:buClr>
              <a:buSzPts val="1300"/>
              <a:buChar char="○"/>
              <a:defRPr sz="1300">
                <a:solidFill>
                  <a:schemeClr val="lt1"/>
                </a:solidFill>
              </a:defRPr>
            </a:lvl8pPr>
            <a:lvl9pPr indent="-311150" lvl="8" marL="4114800" rtl="0">
              <a:lnSpc>
                <a:spcPct val="150000"/>
              </a:lnSpc>
              <a:spcBef>
                <a:spcPts val="0"/>
              </a:spcBef>
              <a:spcAft>
                <a:spcPts val="0"/>
              </a:spcAft>
              <a:buClr>
                <a:schemeClr val="lt1"/>
              </a:buClr>
              <a:buSzPts val="1300"/>
              <a:buChar char="■"/>
              <a:defRPr sz="1300">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grpSp>
        <p:nvGrpSpPr>
          <p:cNvPr id="25" name="Google Shape;25;p4"/>
          <p:cNvGrpSpPr/>
          <p:nvPr/>
        </p:nvGrpSpPr>
        <p:grpSpPr>
          <a:xfrm>
            <a:off x="830392" y="7340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753625"/>
            <a:ext cx="82938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29" name="Google Shape;29;p4"/>
          <p:cNvSpPr txBox="1"/>
          <p:nvPr>
            <p:ph idx="1" type="body"/>
          </p:nvPr>
        </p:nvSpPr>
        <p:spPr>
          <a:xfrm>
            <a:off x="729450" y="1621675"/>
            <a:ext cx="7688700" cy="2261100"/>
          </a:xfrm>
          <a:prstGeom prst="rect">
            <a:avLst/>
          </a:prstGeom>
        </p:spPr>
        <p:txBody>
          <a:bodyPr anchorCtr="0" anchor="t" bIns="91425" lIns="91425" spcFirstLastPara="1" rIns="91425" wrap="square" tIns="91425">
            <a:normAutofit/>
          </a:bodyPr>
          <a:lstStyle>
            <a:lvl1pPr indent="-311150" lvl="0" marL="457200" rtl="0">
              <a:lnSpc>
                <a:spcPct val="150000"/>
              </a:lnSpc>
              <a:spcBef>
                <a:spcPts val="0"/>
              </a:spcBef>
              <a:spcAft>
                <a:spcPts val="0"/>
              </a:spcAft>
              <a:buSzPts val="1300"/>
              <a:buChar char="●"/>
              <a:defRPr/>
            </a:lvl1pPr>
            <a:lvl2pPr indent="-311150" lvl="1" marL="914400" rtl="0">
              <a:lnSpc>
                <a:spcPct val="150000"/>
              </a:lnSpc>
              <a:spcBef>
                <a:spcPts val="0"/>
              </a:spcBef>
              <a:spcAft>
                <a:spcPts val="0"/>
              </a:spcAft>
              <a:buSzPts val="1300"/>
              <a:buChar char="○"/>
              <a:defRPr sz="1300"/>
            </a:lvl2pPr>
            <a:lvl3pPr indent="-311150" lvl="2" marL="1371600" rtl="0">
              <a:lnSpc>
                <a:spcPct val="150000"/>
              </a:lnSpc>
              <a:spcBef>
                <a:spcPts val="0"/>
              </a:spcBef>
              <a:spcAft>
                <a:spcPts val="0"/>
              </a:spcAft>
              <a:buSzPts val="1300"/>
              <a:buChar char="■"/>
              <a:defRPr sz="1300"/>
            </a:lvl3pPr>
            <a:lvl4pPr indent="-311150" lvl="3" marL="1828800" rtl="0">
              <a:lnSpc>
                <a:spcPct val="150000"/>
              </a:lnSpc>
              <a:spcBef>
                <a:spcPts val="0"/>
              </a:spcBef>
              <a:spcAft>
                <a:spcPts val="0"/>
              </a:spcAft>
              <a:buSzPts val="1300"/>
              <a:buChar char="●"/>
              <a:defRPr sz="1300"/>
            </a:lvl4pPr>
            <a:lvl5pPr indent="-311150" lvl="4" marL="2286000" rtl="0">
              <a:lnSpc>
                <a:spcPct val="150000"/>
              </a:lnSpc>
              <a:spcBef>
                <a:spcPts val="0"/>
              </a:spcBef>
              <a:spcAft>
                <a:spcPts val="0"/>
              </a:spcAft>
              <a:buSzPts val="1300"/>
              <a:buChar char="○"/>
              <a:defRPr sz="1300"/>
            </a:lvl5pPr>
            <a:lvl6pPr indent="-311150" lvl="5" marL="2743200" rtl="0">
              <a:lnSpc>
                <a:spcPct val="150000"/>
              </a:lnSpc>
              <a:spcBef>
                <a:spcPts val="0"/>
              </a:spcBef>
              <a:spcAft>
                <a:spcPts val="0"/>
              </a:spcAft>
              <a:buSzPts val="1300"/>
              <a:buChar char="■"/>
              <a:defRPr sz="1300"/>
            </a:lvl6pPr>
            <a:lvl7pPr indent="-311150" lvl="6" marL="3200400" rtl="0">
              <a:lnSpc>
                <a:spcPct val="150000"/>
              </a:lnSpc>
              <a:spcBef>
                <a:spcPts val="0"/>
              </a:spcBef>
              <a:spcAft>
                <a:spcPts val="0"/>
              </a:spcAft>
              <a:buSzPts val="1300"/>
              <a:buChar char="●"/>
              <a:defRPr sz="1300"/>
            </a:lvl7pPr>
            <a:lvl8pPr indent="-311150" lvl="7" marL="3657600" rtl="0">
              <a:lnSpc>
                <a:spcPct val="150000"/>
              </a:lnSpc>
              <a:spcBef>
                <a:spcPts val="0"/>
              </a:spcBef>
              <a:spcAft>
                <a:spcPts val="0"/>
              </a:spcAft>
              <a:buSzPts val="1300"/>
              <a:buChar char="○"/>
              <a:defRPr sz="1300"/>
            </a:lvl8pPr>
            <a:lvl9pPr indent="-311150" lvl="8" marL="4114800" rtl="0">
              <a:lnSpc>
                <a:spcPct val="150000"/>
              </a:lnSpc>
              <a:spcBef>
                <a:spcPts val="0"/>
              </a:spcBef>
              <a:spcAft>
                <a:spcPts val="0"/>
              </a:spcAft>
              <a:buSzPts val="1300"/>
              <a:buChar char="■"/>
              <a:defRPr sz="1300"/>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grpSp>
        <p:nvGrpSpPr>
          <p:cNvPr id="32" name="Google Shape;32;p5"/>
          <p:cNvGrpSpPr/>
          <p:nvPr/>
        </p:nvGrpSpPr>
        <p:grpSpPr>
          <a:xfrm>
            <a:off x="830392" y="734056"/>
            <a:ext cx="745763" cy="45826"/>
            <a:chOff x="4580561" y="2589004"/>
            <a:chExt cx="1064464" cy="25200"/>
          </a:xfrm>
        </p:grpSpPr>
        <p:sp>
          <p:nvSpPr>
            <p:cNvPr id="33" name="Google Shape;33;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 name="Google Shape;35;p5"/>
          <p:cNvSpPr txBox="1"/>
          <p:nvPr>
            <p:ph type="title"/>
          </p:nvPr>
        </p:nvSpPr>
        <p:spPr>
          <a:xfrm>
            <a:off x="729450" y="749307"/>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36" name="Google Shape;36;p5"/>
          <p:cNvSpPr txBox="1"/>
          <p:nvPr>
            <p:ph idx="1" type="body"/>
          </p:nvPr>
        </p:nvSpPr>
        <p:spPr>
          <a:xfrm>
            <a:off x="729325" y="1621675"/>
            <a:ext cx="3774300" cy="2261100"/>
          </a:xfrm>
          <a:prstGeom prst="rect">
            <a:avLst/>
          </a:prstGeom>
        </p:spPr>
        <p:txBody>
          <a:bodyPr anchorCtr="0" anchor="t" bIns="91425" lIns="91425" spcFirstLastPara="1" rIns="91425" wrap="square" tIns="91425">
            <a:normAutofit/>
          </a:bodyPr>
          <a:lstStyle>
            <a:lvl1pPr indent="-311150" lvl="0" marL="457200" rtl="0">
              <a:lnSpc>
                <a:spcPct val="150000"/>
              </a:lnSpc>
              <a:spcBef>
                <a:spcPts val="0"/>
              </a:spcBef>
              <a:spcAft>
                <a:spcPts val="0"/>
              </a:spcAft>
              <a:buSzPts val="1300"/>
              <a:buChar char="●"/>
              <a:defRPr/>
            </a:lvl1pPr>
            <a:lvl2pPr indent="-311150" lvl="1" marL="914400" rtl="0">
              <a:lnSpc>
                <a:spcPct val="150000"/>
              </a:lnSpc>
              <a:spcBef>
                <a:spcPts val="0"/>
              </a:spcBef>
              <a:spcAft>
                <a:spcPts val="0"/>
              </a:spcAft>
              <a:buSzPts val="1300"/>
              <a:buChar char="○"/>
              <a:defRPr sz="1300"/>
            </a:lvl2pPr>
            <a:lvl3pPr indent="-311150" lvl="2" marL="1371600" rtl="0">
              <a:lnSpc>
                <a:spcPct val="150000"/>
              </a:lnSpc>
              <a:spcBef>
                <a:spcPts val="0"/>
              </a:spcBef>
              <a:spcAft>
                <a:spcPts val="0"/>
              </a:spcAft>
              <a:buSzPts val="1300"/>
              <a:buChar char="■"/>
              <a:defRPr sz="1300"/>
            </a:lvl3pPr>
            <a:lvl4pPr indent="-311150" lvl="3" marL="1828800" rtl="0">
              <a:lnSpc>
                <a:spcPct val="150000"/>
              </a:lnSpc>
              <a:spcBef>
                <a:spcPts val="0"/>
              </a:spcBef>
              <a:spcAft>
                <a:spcPts val="0"/>
              </a:spcAft>
              <a:buSzPts val="1300"/>
              <a:buChar char="●"/>
              <a:defRPr sz="1300"/>
            </a:lvl4pPr>
            <a:lvl5pPr indent="-311150" lvl="4" marL="2286000" rtl="0">
              <a:lnSpc>
                <a:spcPct val="150000"/>
              </a:lnSpc>
              <a:spcBef>
                <a:spcPts val="0"/>
              </a:spcBef>
              <a:spcAft>
                <a:spcPts val="0"/>
              </a:spcAft>
              <a:buSzPts val="1300"/>
              <a:buChar char="○"/>
              <a:defRPr sz="1300"/>
            </a:lvl5pPr>
            <a:lvl6pPr indent="-311150" lvl="5" marL="2743200" rtl="0">
              <a:lnSpc>
                <a:spcPct val="150000"/>
              </a:lnSpc>
              <a:spcBef>
                <a:spcPts val="0"/>
              </a:spcBef>
              <a:spcAft>
                <a:spcPts val="0"/>
              </a:spcAft>
              <a:buSzPts val="1300"/>
              <a:buChar char="■"/>
              <a:defRPr sz="1300"/>
            </a:lvl6pPr>
            <a:lvl7pPr indent="-311150" lvl="6" marL="3200400" rtl="0">
              <a:lnSpc>
                <a:spcPct val="150000"/>
              </a:lnSpc>
              <a:spcBef>
                <a:spcPts val="0"/>
              </a:spcBef>
              <a:spcAft>
                <a:spcPts val="0"/>
              </a:spcAft>
              <a:buSzPts val="1300"/>
              <a:buChar char="●"/>
              <a:defRPr sz="1300"/>
            </a:lvl7pPr>
            <a:lvl8pPr indent="-311150" lvl="7" marL="3657600" rtl="0">
              <a:lnSpc>
                <a:spcPct val="150000"/>
              </a:lnSpc>
              <a:spcBef>
                <a:spcPts val="0"/>
              </a:spcBef>
              <a:spcAft>
                <a:spcPts val="0"/>
              </a:spcAft>
              <a:buSzPts val="1300"/>
              <a:buChar char="○"/>
              <a:defRPr sz="1300"/>
            </a:lvl8pPr>
            <a:lvl9pPr indent="-311150" lvl="8" marL="4114800" rtl="0">
              <a:lnSpc>
                <a:spcPct val="150000"/>
              </a:lnSpc>
              <a:spcBef>
                <a:spcPts val="0"/>
              </a:spcBef>
              <a:spcAft>
                <a:spcPts val="0"/>
              </a:spcAft>
              <a:buSzPts val="1300"/>
              <a:buChar char="■"/>
              <a:defRPr sz="1300"/>
            </a:lvl9pPr>
          </a:lstStyle>
          <a:p/>
        </p:txBody>
      </p:sp>
      <p:sp>
        <p:nvSpPr>
          <p:cNvPr id="37" name="Google Shape;37;p5"/>
          <p:cNvSpPr txBox="1"/>
          <p:nvPr>
            <p:ph idx="2" type="body"/>
          </p:nvPr>
        </p:nvSpPr>
        <p:spPr>
          <a:xfrm>
            <a:off x="4643604" y="1621675"/>
            <a:ext cx="3774300" cy="2261100"/>
          </a:xfrm>
          <a:prstGeom prst="rect">
            <a:avLst/>
          </a:prstGeom>
        </p:spPr>
        <p:txBody>
          <a:bodyPr anchorCtr="0" anchor="t" bIns="91425" lIns="91425" spcFirstLastPara="1" rIns="91425" wrap="square" tIns="91425">
            <a:normAutofit/>
          </a:bodyPr>
          <a:lstStyle>
            <a:lvl1pPr indent="-311150" lvl="0" marL="457200" rtl="0">
              <a:lnSpc>
                <a:spcPct val="150000"/>
              </a:lnSpc>
              <a:spcBef>
                <a:spcPts val="0"/>
              </a:spcBef>
              <a:spcAft>
                <a:spcPts val="0"/>
              </a:spcAft>
              <a:buSzPts val="1300"/>
              <a:buChar char="●"/>
              <a:defRPr/>
            </a:lvl1pPr>
            <a:lvl2pPr indent="-311150" lvl="1" marL="914400" rtl="0">
              <a:lnSpc>
                <a:spcPct val="150000"/>
              </a:lnSpc>
              <a:spcBef>
                <a:spcPts val="0"/>
              </a:spcBef>
              <a:spcAft>
                <a:spcPts val="0"/>
              </a:spcAft>
              <a:buSzPts val="1300"/>
              <a:buChar char="○"/>
              <a:defRPr sz="1300"/>
            </a:lvl2pPr>
            <a:lvl3pPr indent="-311150" lvl="2" marL="1371600" rtl="0">
              <a:lnSpc>
                <a:spcPct val="150000"/>
              </a:lnSpc>
              <a:spcBef>
                <a:spcPts val="0"/>
              </a:spcBef>
              <a:spcAft>
                <a:spcPts val="0"/>
              </a:spcAft>
              <a:buSzPts val="1300"/>
              <a:buChar char="■"/>
              <a:defRPr sz="1300"/>
            </a:lvl3pPr>
            <a:lvl4pPr indent="-311150" lvl="3" marL="1828800" rtl="0">
              <a:lnSpc>
                <a:spcPct val="150000"/>
              </a:lnSpc>
              <a:spcBef>
                <a:spcPts val="0"/>
              </a:spcBef>
              <a:spcAft>
                <a:spcPts val="0"/>
              </a:spcAft>
              <a:buSzPts val="1300"/>
              <a:buChar char="●"/>
              <a:defRPr sz="1300"/>
            </a:lvl4pPr>
            <a:lvl5pPr indent="-311150" lvl="4" marL="2286000" rtl="0">
              <a:lnSpc>
                <a:spcPct val="150000"/>
              </a:lnSpc>
              <a:spcBef>
                <a:spcPts val="0"/>
              </a:spcBef>
              <a:spcAft>
                <a:spcPts val="0"/>
              </a:spcAft>
              <a:buSzPts val="1300"/>
              <a:buChar char="○"/>
              <a:defRPr sz="1300"/>
            </a:lvl5pPr>
            <a:lvl6pPr indent="-311150" lvl="5" marL="2743200" rtl="0">
              <a:lnSpc>
                <a:spcPct val="150000"/>
              </a:lnSpc>
              <a:spcBef>
                <a:spcPts val="0"/>
              </a:spcBef>
              <a:spcAft>
                <a:spcPts val="0"/>
              </a:spcAft>
              <a:buSzPts val="1300"/>
              <a:buChar char="■"/>
              <a:defRPr sz="1300"/>
            </a:lvl6pPr>
            <a:lvl7pPr indent="-311150" lvl="6" marL="3200400" rtl="0">
              <a:lnSpc>
                <a:spcPct val="150000"/>
              </a:lnSpc>
              <a:spcBef>
                <a:spcPts val="0"/>
              </a:spcBef>
              <a:spcAft>
                <a:spcPts val="0"/>
              </a:spcAft>
              <a:buSzPts val="1300"/>
              <a:buChar char="●"/>
              <a:defRPr sz="1300"/>
            </a:lvl7pPr>
            <a:lvl8pPr indent="-311150" lvl="7" marL="3657600" rtl="0">
              <a:lnSpc>
                <a:spcPct val="150000"/>
              </a:lnSpc>
              <a:spcBef>
                <a:spcPts val="0"/>
              </a:spcBef>
              <a:spcAft>
                <a:spcPts val="0"/>
              </a:spcAft>
              <a:buSzPts val="1300"/>
              <a:buChar char="○"/>
              <a:defRPr sz="1300"/>
            </a:lvl8pPr>
            <a:lvl9pPr indent="-311150" lvl="8" marL="4114800" rtl="0">
              <a:lnSpc>
                <a:spcPct val="150000"/>
              </a:lnSpc>
              <a:spcBef>
                <a:spcPts val="0"/>
              </a:spcBef>
              <a:spcAft>
                <a:spcPts val="0"/>
              </a:spcAft>
              <a:buSzPts val="1300"/>
              <a:buChar char="■"/>
              <a:defRPr sz="1300"/>
            </a:lvl9pPr>
          </a:lstStyle>
          <a:p/>
        </p:txBody>
      </p:sp>
      <p:sp>
        <p:nvSpPr>
          <p:cNvPr id="38" name="Google Shape;38;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 name="Shape 39"/>
        <p:cNvGrpSpPr/>
        <p:nvPr/>
      </p:nvGrpSpPr>
      <p:grpSpPr>
        <a:xfrm>
          <a:off x="0" y="0"/>
          <a:ext cx="0" cy="0"/>
          <a:chOff x="0" y="0"/>
          <a:chExt cx="0" cy="0"/>
        </a:xfrm>
      </p:grpSpPr>
      <p:sp>
        <p:nvSpPr>
          <p:cNvPr id="40" name="Google Shape;40;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 name="Google Shape;41;p6"/>
          <p:cNvGrpSpPr/>
          <p:nvPr/>
        </p:nvGrpSpPr>
        <p:grpSpPr>
          <a:xfrm>
            <a:off x="830392" y="810256"/>
            <a:ext cx="745763" cy="45826"/>
            <a:chOff x="4580561" y="2589004"/>
            <a:chExt cx="1064464" cy="25200"/>
          </a:xfrm>
        </p:grpSpPr>
        <p:sp>
          <p:nvSpPr>
            <p:cNvPr id="42" name="Google Shape;42;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 name="Google Shape;44;p6"/>
          <p:cNvSpPr txBox="1"/>
          <p:nvPr>
            <p:ph type="title"/>
          </p:nvPr>
        </p:nvSpPr>
        <p:spPr>
          <a:xfrm>
            <a:off x="729450" y="830179"/>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45" name="Google Shape;45;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6" name="Shape 46"/>
        <p:cNvGrpSpPr/>
        <p:nvPr/>
      </p:nvGrpSpPr>
      <p:grpSpPr>
        <a:xfrm>
          <a:off x="0" y="0"/>
          <a:ext cx="0" cy="0"/>
          <a:chOff x="0" y="0"/>
          <a:chExt cx="0" cy="0"/>
        </a:xfrm>
      </p:grpSpPr>
      <p:sp>
        <p:nvSpPr>
          <p:cNvPr id="47" name="Google Shape;47;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 name="Google Shape;48;p7"/>
          <p:cNvGrpSpPr/>
          <p:nvPr/>
        </p:nvGrpSpPr>
        <p:grpSpPr>
          <a:xfrm>
            <a:off x="830392" y="1191256"/>
            <a:ext cx="745763" cy="45826"/>
            <a:chOff x="4580561" y="2589004"/>
            <a:chExt cx="1064464" cy="25200"/>
          </a:xfrm>
        </p:grpSpPr>
        <p:sp>
          <p:nvSpPr>
            <p:cNvPr id="49" name="Google Shape;49;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 name="Google Shape;51;p7"/>
          <p:cNvSpPr txBox="1"/>
          <p:nvPr>
            <p:ph type="title"/>
          </p:nvPr>
        </p:nvSpPr>
        <p:spPr>
          <a:xfrm>
            <a:off x="730000" y="1211179"/>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52" name="Google Shape;52;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53" name="Google Shape;53;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1"/>
        </a:solidFill>
      </p:bgPr>
    </p:bg>
    <p:spTree>
      <p:nvGrpSpPr>
        <p:cNvPr id="54" name="Shape 54"/>
        <p:cNvGrpSpPr/>
        <p:nvPr/>
      </p:nvGrpSpPr>
      <p:grpSpPr>
        <a:xfrm>
          <a:off x="0" y="0"/>
          <a:ext cx="0" cy="0"/>
          <a:chOff x="0" y="0"/>
          <a:chExt cx="0" cy="0"/>
        </a:xfrm>
      </p:grpSpPr>
      <p:grpSp>
        <p:nvGrpSpPr>
          <p:cNvPr id="55" name="Google Shape;55;p8"/>
          <p:cNvGrpSpPr/>
          <p:nvPr/>
        </p:nvGrpSpPr>
        <p:grpSpPr>
          <a:xfrm>
            <a:off x="830392" y="4169130"/>
            <a:ext cx="745763" cy="45826"/>
            <a:chOff x="4580561" y="2589004"/>
            <a:chExt cx="1064464" cy="25200"/>
          </a:xfrm>
        </p:grpSpPr>
        <p:sp>
          <p:nvSpPr>
            <p:cNvPr id="56" name="Google Shape;56;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 name="Google Shape;58;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59" name="Google Shape;59;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0" name="Shape 60"/>
        <p:cNvGrpSpPr/>
        <p:nvPr/>
      </p:nvGrpSpPr>
      <p:grpSpPr>
        <a:xfrm>
          <a:off x="0" y="0"/>
          <a:ext cx="0" cy="0"/>
          <a:chOff x="0" y="0"/>
          <a:chExt cx="0" cy="0"/>
        </a:xfrm>
      </p:grpSpPr>
      <p:sp>
        <p:nvSpPr>
          <p:cNvPr id="61" name="Google Shape;61;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 name="Google Shape;62;p9"/>
          <p:cNvGrpSpPr/>
          <p:nvPr/>
        </p:nvGrpSpPr>
        <p:grpSpPr>
          <a:xfrm>
            <a:off x="830392" y="1191256"/>
            <a:ext cx="745763" cy="45826"/>
            <a:chOff x="4580561" y="2589004"/>
            <a:chExt cx="1064464" cy="25200"/>
          </a:xfrm>
        </p:grpSpPr>
        <p:sp>
          <p:nvSpPr>
            <p:cNvPr id="63" name="Google Shape;63;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 name="Google Shape;65;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66" name="Google Shape;66;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7" name="Google Shape;67;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68" name="Google Shape;68;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9" name="Shape 69"/>
        <p:cNvGrpSpPr/>
        <p:nvPr/>
      </p:nvGrpSpPr>
      <p:grpSpPr>
        <a:xfrm>
          <a:off x="0" y="0"/>
          <a:ext cx="0" cy="0"/>
          <a:chOff x="0" y="0"/>
          <a:chExt cx="0" cy="0"/>
        </a:xfrm>
      </p:grpSpPr>
      <p:sp>
        <p:nvSpPr>
          <p:cNvPr id="70" name="Google Shape;70;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71" name="Google Shape;71;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repo-sam.inria.fr/fungraph/3d-gaussian-splatting/" TargetMode="External"/><Relationship Id="rId4" Type="http://schemas.openxmlformats.org/officeDocument/2006/relationships/image" Target="../media/image38.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hyperlink" Target="https://m-niemeyer.github.io/radsplat/static/pdf/niemeyer2024radsplat.pdf" TargetMode="External"/><Relationship Id="rId6"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16.png"/><Relationship Id="rId5"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0.png"/><Relationship Id="rId4" Type="http://schemas.openxmlformats.org/officeDocument/2006/relationships/image" Target="../media/image12.png"/><Relationship Id="rId5"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2.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3.png"/><Relationship Id="rId4" Type="http://schemas.openxmlformats.org/officeDocument/2006/relationships/image" Target="../media/image27.png"/><Relationship Id="rId5"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9.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3.png"/><Relationship Id="rId4" Type="http://schemas.openxmlformats.org/officeDocument/2006/relationships/image" Target="../media/image26.png"/><Relationship Id="rId5"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arxiv.org/pdf/2401.05335" TargetMode="Externa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repo-sam.inria.fr/fungraph/3d-gaussian-splatting/" TargetMode="Externa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hyperlink" Target="https://ubc-vision.github.io/3dgs-mcmc/" TargetMode="External"/><Relationship Id="rId5" Type="http://schemas.openxmlformats.org/officeDocument/2006/relationships/image" Target="../media/image3.png"/><Relationship Id="rId6"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ubc-vision.github.io/3dgs-mcmc/" TargetMode="Externa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3D Gaussian Splatting Representation Compression</a:t>
            </a:r>
            <a:endParaRPr/>
          </a:p>
        </p:txBody>
      </p:sp>
      <p:sp>
        <p:nvSpPr>
          <p:cNvPr id="86" name="Google Shape;86;p13"/>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u="sng"/>
              <a:t>Presenter:</a:t>
            </a:r>
            <a:r>
              <a:rPr lang="en" sz="1300"/>
              <a:t> 		Eren Çetin</a:t>
            </a:r>
            <a:endParaRPr sz="1300"/>
          </a:p>
          <a:p>
            <a:pPr indent="0" lvl="0" marL="0" rtl="0" algn="l">
              <a:spcBef>
                <a:spcPts val="0"/>
              </a:spcBef>
              <a:spcAft>
                <a:spcPts val="0"/>
              </a:spcAft>
              <a:buNone/>
            </a:pPr>
            <a:r>
              <a:t/>
            </a:r>
            <a:endParaRPr sz="1300"/>
          </a:p>
          <a:p>
            <a:pPr indent="0" lvl="0" marL="0" rtl="0" algn="l">
              <a:spcBef>
                <a:spcPts val="0"/>
              </a:spcBef>
              <a:spcAft>
                <a:spcPts val="0"/>
              </a:spcAft>
              <a:buNone/>
            </a:pPr>
            <a:r>
              <a:rPr lang="en" sz="1300" u="sng"/>
              <a:t>Supervisors:		</a:t>
            </a:r>
            <a:r>
              <a:rPr lang="en" sz="1300"/>
              <a:t>Dr. Ertunç Erdil</a:t>
            </a:r>
            <a:endParaRPr sz="1300"/>
          </a:p>
          <a:p>
            <a:pPr indent="0" lvl="0" marL="0" rtl="0" algn="l">
              <a:spcBef>
                <a:spcPts val="0"/>
              </a:spcBef>
              <a:spcAft>
                <a:spcPts val="0"/>
              </a:spcAft>
              <a:buNone/>
            </a:pPr>
            <a:r>
              <a:rPr lang="en" sz="1300"/>
              <a:t>			Yannick Strümpler</a:t>
            </a:r>
            <a:endParaRPr sz="1300"/>
          </a:p>
          <a:p>
            <a:pPr indent="457200" lvl="0" marL="914400" rtl="0" algn="l">
              <a:spcBef>
                <a:spcPts val="0"/>
              </a:spcBef>
              <a:spcAft>
                <a:spcPts val="0"/>
              </a:spcAft>
              <a:buNone/>
            </a:pPr>
            <a:r>
              <a:rPr lang="en" sz="1300"/>
              <a:t>Dr. Ender Konukoğlu</a:t>
            </a:r>
            <a:endParaRPr sz="1300"/>
          </a:p>
        </p:txBody>
      </p:sp>
      <p:sp>
        <p:nvSpPr>
          <p:cNvPr id="87" name="Google Shape;87;p13"/>
          <p:cNvSpPr/>
          <p:nvPr/>
        </p:nvSpPr>
        <p:spPr>
          <a:xfrm rot="2005856">
            <a:off x="5023979" y="3867911"/>
            <a:ext cx="515128" cy="1019273"/>
          </a:xfrm>
          <a:prstGeom prst="ellipse">
            <a:avLst/>
          </a:prstGeom>
          <a:solidFill>
            <a:srgbClr val="1A9988">
              <a:alpha val="29110"/>
            </a:srgbClr>
          </a:solidFill>
          <a:ln cap="flat" cmpd="sng" w="28575">
            <a:solidFill>
              <a:srgbClr val="1999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88" name="Google Shape;88;p13"/>
          <p:cNvSpPr/>
          <p:nvPr/>
        </p:nvSpPr>
        <p:spPr>
          <a:xfrm rot="-1250466">
            <a:off x="5617831" y="3568020"/>
            <a:ext cx="515210" cy="1019326"/>
          </a:xfrm>
          <a:prstGeom prst="ellipse">
            <a:avLst/>
          </a:prstGeom>
          <a:solidFill>
            <a:srgbClr val="5C1A99">
              <a:alpha val="68300"/>
            </a:srgbClr>
          </a:solidFill>
          <a:ln cap="flat" cmpd="sng" w="28575">
            <a:solidFill>
              <a:srgbClr val="5C1A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89" name="Google Shape;89;p13"/>
          <p:cNvSpPr/>
          <p:nvPr/>
        </p:nvSpPr>
        <p:spPr>
          <a:xfrm rot="-10579548">
            <a:off x="7713357" y="2775443"/>
            <a:ext cx="514958" cy="1019324"/>
          </a:xfrm>
          <a:prstGeom prst="ellipse">
            <a:avLst/>
          </a:prstGeom>
          <a:solidFill>
            <a:srgbClr val="FF0000">
              <a:alpha val="5700"/>
            </a:srgbClr>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90" name="Google Shape;90;p13"/>
          <p:cNvSpPr/>
          <p:nvPr/>
        </p:nvSpPr>
        <p:spPr>
          <a:xfrm rot="6286856">
            <a:off x="7057736" y="3222023"/>
            <a:ext cx="515044" cy="1019231"/>
          </a:xfrm>
          <a:prstGeom prst="ellipse">
            <a:avLst/>
          </a:prstGeom>
          <a:solidFill>
            <a:srgbClr val="A1C9F4"/>
          </a:solidFill>
          <a:ln cap="flat" cmpd="sng" w="28575">
            <a:solidFill>
              <a:srgbClr val="A1C9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91" name="Google Shape;91;p13"/>
          <p:cNvSpPr/>
          <p:nvPr/>
        </p:nvSpPr>
        <p:spPr>
          <a:xfrm rot="7871909">
            <a:off x="6138112" y="3147975"/>
            <a:ext cx="515129" cy="1019252"/>
          </a:xfrm>
          <a:prstGeom prst="ellipse">
            <a:avLst/>
          </a:prstGeom>
          <a:solidFill>
            <a:srgbClr val="EB5600"/>
          </a:solidFill>
          <a:ln cap="flat" cmpd="sng" w="28575">
            <a:solidFill>
              <a:srgbClr val="EB56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cxnSp>
        <p:nvCxnSpPr>
          <p:cNvPr id="92" name="Google Shape;92;p13"/>
          <p:cNvCxnSpPr/>
          <p:nvPr/>
        </p:nvCxnSpPr>
        <p:spPr>
          <a:xfrm flipH="1" rot="10800000">
            <a:off x="4573677" y="3033100"/>
            <a:ext cx="4202100" cy="1900200"/>
          </a:xfrm>
          <a:prstGeom prst="straightConnector1">
            <a:avLst/>
          </a:prstGeom>
          <a:noFill/>
          <a:ln cap="flat" cmpd="sng" w="38100">
            <a:solidFill>
              <a:schemeClr val="dk2"/>
            </a:solidFill>
            <a:prstDash val="solid"/>
            <a:round/>
            <a:headEnd len="med" w="med" type="none"/>
            <a:tailEnd len="med" w="med" type="triangle"/>
          </a:ln>
          <a:effectLst>
            <a:outerShdw blurRad="700088" rotWithShape="0" algn="bl">
              <a:srgbClr val="FF0000"/>
            </a:outerShdw>
          </a:effectLst>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2"/>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0" lang="en">
                <a:solidFill>
                  <a:schemeClr val="accent1"/>
                </a:solidFill>
                <a:latin typeface="Lato"/>
                <a:ea typeface="Lato"/>
                <a:cs typeface="Lato"/>
                <a:sym typeface="Lato"/>
              </a:rPr>
              <a:t>👨‍🏫  </a:t>
            </a:r>
            <a:r>
              <a:rPr lang="en"/>
              <a:t>Context and M</a:t>
            </a:r>
            <a:r>
              <a:rPr lang="en"/>
              <a:t>otivation</a:t>
            </a:r>
            <a:endParaRPr/>
          </a:p>
        </p:txBody>
      </p:sp>
      <p:sp>
        <p:nvSpPr>
          <p:cNvPr id="207" name="Google Shape;207;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3"/>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Gaussian splatting can synthesize novel views fast </a:t>
            </a:r>
            <a:r>
              <a:rPr lang="en"/>
              <a:t>🏃‍♀️‍➡</a:t>
            </a:r>
            <a:endParaRPr/>
          </a:p>
        </p:txBody>
      </p:sp>
      <p:sp>
        <p:nvSpPr>
          <p:cNvPr id="213" name="Google Shape;213;p23"/>
          <p:cNvSpPr txBox="1"/>
          <p:nvPr/>
        </p:nvSpPr>
        <p:spPr>
          <a:xfrm>
            <a:off x="4921250" y="0"/>
            <a:ext cx="4222800" cy="256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900" u="sng">
                <a:solidFill>
                  <a:srgbClr val="B7B7B7"/>
                </a:solidFill>
                <a:latin typeface="Lato"/>
                <a:ea typeface="Lato"/>
                <a:cs typeface="Lato"/>
                <a:sym typeface="Lato"/>
                <a:hlinkClick r:id="rId3">
                  <a:extLst>
                    <a:ext uri="{A12FA001-AC4F-418D-AE19-62706E023703}">
                      <ahyp:hlinkClr val="tx"/>
                    </a:ext>
                  </a:extLst>
                </a:hlinkClick>
              </a:rPr>
              <a:t>Kerbl et al. “3D Gaussian Splatting for Real-Time Radiance Field Rendering”</a:t>
            </a:r>
            <a:endParaRPr sz="900">
              <a:solidFill>
                <a:srgbClr val="B7B7B7"/>
              </a:solidFill>
              <a:latin typeface="Lato"/>
              <a:ea typeface="Lato"/>
              <a:cs typeface="Lato"/>
              <a:sym typeface="Lato"/>
            </a:endParaRPr>
          </a:p>
        </p:txBody>
      </p:sp>
      <p:pic>
        <p:nvPicPr>
          <p:cNvPr id="214" name="Google Shape;214;p23"/>
          <p:cNvPicPr preferRelativeResize="0"/>
          <p:nvPr/>
        </p:nvPicPr>
        <p:blipFill>
          <a:blip r:embed="rId4">
            <a:alphaModFix/>
          </a:blip>
          <a:stretch>
            <a:fillRect/>
          </a:stretch>
        </p:blipFill>
        <p:spPr>
          <a:xfrm>
            <a:off x="1399025" y="1489250"/>
            <a:ext cx="6345950" cy="3574875"/>
          </a:xfrm>
          <a:prstGeom prst="rect">
            <a:avLst/>
          </a:prstGeom>
          <a:noFill/>
          <a:ln>
            <a:noFill/>
          </a:ln>
        </p:spPr>
      </p:pic>
      <p:sp>
        <p:nvSpPr>
          <p:cNvPr id="215" name="Google Shape;215;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4"/>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But it</a:t>
            </a:r>
            <a:r>
              <a:rPr lang="en"/>
              <a:t> </a:t>
            </a:r>
            <a:r>
              <a:rPr lang="en"/>
              <a:t>requires a large storage capacity 💿</a:t>
            </a:r>
            <a:endParaRPr/>
          </a:p>
        </p:txBody>
      </p:sp>
      <p:sp>
        <p:nvSpPr>
          <p:cNvPr id="221" name="Google Shape;221;p24"/>
          <p:cNvSpPr txBox="1"/>
          <p:nvPr/>
        </p:nvSpPr>
        <p:spPr>
          <a:xfrm>
            <a:off x="1255650" y="3730375"/>
            <a:ext cx="66327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1600">
                <a:solidFill>
                  <a:schemeClr val="accent1"/>
                </a:solidFill>
                <a:latin typeface="Lato"/>
                <a:ea typeface="Lato"/>
                <a:cs typeface="Lato"/>
                <a:sym typeface="Lato"/>
              </a:rPr>
              <a:t>How can we reduce the storage complexity ❓</a:t>
            </a:r>
            <a:endParaRPr b="1" sz="1600">
              <a:solidFill>
                <a:schemeClr val="accent1"/>
              </a:solidFill>
              <a:latin typeface="Lato"/>
              <a:ea typeface="Lato"/>
              <a:cs typeface="Lato"/>
              <a:sym typeface="Lato"/>
            </a:endParaRPr>
          </a:p>
        </p:txBody>
      </p:sp>
      <p:pic>
        <p:nvPicPr>
          <p:cNvPr id="222" name="Google Shape;222;p24"/>
          <p:cNvPicPr preferRelativeResize="0"/>
          <p:nvPr/>
        </p:nvPicPr>
        <p:blipFill>
          <a:blip r:embed="rId3">
            <a:alphaModFix/>
          </a:blip>
          <a:stretch>
            <a:fillRect/>
          </a:stretch>
        </p:blipFill>
        <p:spPr>
          <a:xfrm>
            <a:off x="1034250" y="2419350"/>
            <a:ext cx="5672101" cy="997375"/>
          </a:xfrm>
          <a:prstGeom prst="rect">
            <a:avLst/>
          </a:prstGeom>
          <a:noFill/>
          <a:ln>
            <a:noFill/>
          </a:ln>
        </p:spPr>
      </p:pic>
      <p:sp>
        <p:nvSpPr>
          <p:cNvPr id="223" name="Google Shape;223;p24"/>
          <p:cNvSpPr/>
          <p:nvPr/>
        </p:nvSpPr>
        <p:spPr>
          <a:xfrm>
            <a:off x="7130975" y="2447196"/>
            <a:ext cx="1643100" cy="941700"/>
          </a:xfrm>
          <a:prstGeom prst="rect">
            <a:avLst/>
          </a:prstGeom>
          <a:solidFill>
            <a:srgbClr val="1999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Lato"/>
                <a:ea typeface="Lato"/>
                <a:cs typeface="Lato"/>
                <a:sym typeface="Lato"/>
              </a:rPr>
              <a:t> 1M Gaussians</a:t>
            </a:r>
            <a:endParaRPr>
              <a:solidFill>
                <a:schemeClr val="lt1"/>
              </a:solidFill>
              <a:latin typeface="Lato"/>
              <a:ea typeface="Lato"/>
              <a:cs typeface="Lato"/>
              <a:sym typeface="Lato"/>
            </a:endParaRPr>
          </a:p>
          <a:p>
            <a:pPr indent="0" lvl="0" marL="0" rtl="0" algn="ctr">
              <a:spcBef>
                <a:spcPts val="0"/>
              </a:spcBef>
              <a:spcAft>
                <a:spcPts val="0"/>
              </a:spcAft>
              <a:buNone/>
            </a:pPr>
            <a:r>
              <a:rPr lang="en">
                <a:solidFill>
                  <a:schemeClr val="lt1"/>
                </a:solidFill>
                <a:latin typeface="Lato"/>
                <a:ea typeface="Lato"/>
                <a:cs typeface="Lato"/>
                <a:sym typeface="Lato"/>
              </a:rPr>
              <a:t>~</a:t>
            </a:r>
            <a:endParaRPr>
              <a:solidFill>
                <a:schemeClr val="lt1"/>
              </a:solidFill>
              <a:latin typeface="Lato"/>
              <a:ea typeface="Lato"/>
              <a:cs typeface="Lato"/>
              <a:sym typeface="Lato"/>
            </a:endParaRPr>
          </a:p>
          <a:p>
            <a:pPr indent="0" lvl="0" marL="0" rtl="0" algn="ctr">
              <a:spcBef>
                <a:spcPts val="0"/>
              </a:spcBef>
              <a:spcAft>
                <a:spcPts val="0"/>
              </a:spcAft>
              <a:buNone/>
            </a:pPr>
            <a:r>
              <a:rPr lang="en">
                <a:solidFill>
                  <a:schemeClr val="lt1"/>
                </a:solidFill>
                <a:latin typeface="Lato"/>
                <a:ea typeface="Lato"/>
                <a:cs typeface="Lato"/>
                <a:sym typeface="Lato"/>
              </a:rPr>
              <a:t>225 MB</a:t>
            </a:r>
            <a:endParaRPr>
              <a:solidFill>
                <a:schemeClr val="lt1"/>
              </a:solidFill>
              <a:latin typeface="Lato"/>
              <a:ea typeface="Lato"/>
              <a:cs typeface="Lato"/>
              <a:sym typeface="Lato"/>
            </a:endParaRPr>
          </a:p>
        </p:txBody>
      </p:sp>
      <p:sp>
        <p:nvSpPr>
          <p:cNvPr id="224" name="Google Shape;224;p24"/>
          <p:cNvSpPr/>
          <p:nvPr/>
        </p:nvSpPr>
        <p:spPr>
          <a:xfrm>
            <a:off x="1120950" y="2253400"/>
            <a:ext cx="557100" cy="422400"/>
          </a:xfrm>
          <a:prstGeom prst="ellipse">
            <a:avLst/>
          </a:prstGeom>
          <a:solidFill>
            <a:schemeClr val="dk1"/>
          </a:solidFill>
          <a:ln cap="flat" cmpd="sng" w="28575">
            <a:solidFill>
              <a:srgbClr val="B6E2DC"/>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800">
                <a:solidFill>
                  <a:schemeClr val="lt1"/>
                </a:solidFill>
                <a:latin typeface="Lato"/>
                <a:ea typeface="Lato"/>
                <a:cs typeface="Lato"/>
                <a:sym typeface="Lato"/>
              </a:rPr>
              <a:t>3 scalars</a:t>
            </a:r>
            <a:endParaRPr b="1" sz="800">
              <a:solidFill>
                <a:schemeClr val="lt1"/>
              </a:solidFill>
              <a:latin typeface="Lato"/>
              <a:ea typeface="Lato"/>
              <a:cs typeface="Lato"/>
              <a:sym typeface="Lato"/>
            </a:endParaRPr>
          </a:p>
        </p:txBody>
      </p:sp>
      <p:sp>
        <p:nvSpPr>
          <p:cNvPr id="225" name="Google Shape;225;p24"/>
          <p:cNvSpPr/>
          <p:nvPr/>
        </p:nvSpPr>
        <p:spPr>
          <a:xfrm>
            <a:off x="1790850" y="2253400"/>
            <a:ext cx="557100" cy="422400"/>
          </a:xfrm>
          <a:prstGeom prst="ellipse">
            <a:avLst/>
          </a:prstGeom>
          <a:solidFill>
            <a:schemeClr val="dk1"/>
          </a:solidFill>
          <a:ln cap="flat" cmpd="sng" w="28575">
            <a:solidFill>
              <a:srgbClr val="B6E2DC"/>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800">
                <a:solidFill>
                  <a:schemeClr val="lt1"/>
                </a:solidFill>
                <a:latin typeface="Lato"/>
                <a:ea typeface="Lato"/>
                <a:cs typeface="Lato"/>
                <a:sym typeface="Lato"/>
              </a:rPr>
              <a:t>3 scalars</a:t>
            </a:r>
            <a:endParaRPr b="1" sz="800">
              <a:solidFill>
                <a:schemeClr val="lt1"/>
              </a:solidFill>
              <a:latin typeface="Lato"/>
              <a:ea typeface="Lato"/>
              <a:cs typeface="Lato"/>
              <a:sym typeface="Lato"/>
            </a:endParaRPr>
          </a:p>
        </p:txBody>
      </p:sp>
      <p:sp>
        <p:nvSpPr>
          <p:cNvPr id="226" name="Google Shape;226;p24"/>
          <p:cNvSpPr/>
          <p:nvPr/>
        </p:nvSpPr>
        <p:spPr>
          <a:xfrm>
            <a:off x="2640750" y="2253400"/>
            <a:ext cx="557100" cy="422400"/>
          </a:xfrm>
          <a:prstGeom prst="ellipse">
            <a:avLst/>
          </a:prstGeom>
          <a:solidFill>
            <a:schemeClr val="dk1"/>
          </a:solidFill>
          <a:ln cap="flat" cmpd="sng" w="28575">
            <a:solidFill>
              <a:srgbClr val="B6E2DC"/>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800">
                <a:solidFill>
                  <a:schemeClr val="lt1"/>
                </a:solidFill>
                <a:latin typeface="Lato"/>
                <a:ea typeface="Lato"/>
                <a:cs typeface="Lato"/>
                <a:sym typeface="Lato"/>
              </a:rPr>
              <a:t>4</a:t>
            </a:r>
            <a:r>
              <a:rPr b="1" lang="en" sz="800">
                <a:solidFill>
                  <a:schemeClr val="lt1"/>
                </a:solidFill>
                <a:latin typeface="Lato"/>
                <a:ea typeface="Lato"/>
                <a:cs typeface="Lato"/>
                <a:sym typeface="Lato"/>
              </a:rPr>
              <a:t> scalars</a:t>
            </a:r>
            <a:endParaRPr b="1" sz="800">
              <a:solidFill>
                <a:schemeClr val="lt1"/>
              </a:solidFill>
              <a:latin typeface="Lato"/>
              <a:ea typeface="Lato"/>
              <a:cs typeface="Lato"/>
              <a:sym typeface="Lato"/>
            </a:endParaRPr>
          </a:p>
        </p:txBody>
      </p:sp>
      <p:sp>
        <p:nvSpPr>
          <p:cNvPr id="227" name="Google Shape;227;p24"/>
          <p:cNvSpPr/>
          <p:nvPr/>
        </p:nvSpPr>
        <p:spPr>
          <a:xfrm>
            <a:off x="4435650" y="2253400"/>
            <a:ext cx="691500" cy="422400"/>
          </a:xfrm>
          <a:prstGeom prst="ellipse">
            <a:avLst/>
          </a:prstGeom>
          <a:solidFill>
            <a:schemeClr val="dk1"/>
          </a:solidFill>
          <a:ln cap="flat" cmpd="sng" w="28575">
            <a:solidFill>
              <a:srgbClr val="B6E2DC"/>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800">
                <a:solidFill>
                  <a:schemeClr val="lt1"/>
                </a:solidFill>
                <a:latin typeface="Lato"/>
                <a:ea typeface="Lato"/>
                <a:cs typeface="Lato"/>
                <a:sym typeface="Lato"/>
              </a:rPr>
              <a:t>48 scalars</a:t>
            </a:r>
            <a:endParaRPr b="1" sz="800">
              <a:solidFill>
                <a:schemeClr val="lt1"/>
              </a:solidFill>
              <a:latin typeface="Lato"/>
              <a:ea typeface="Lato"/>
              <a:cs typeface="Lato"/>
              <a:sym typeface="Lato"/>
            </a:endParaRPr>
          </a:p>
        </p:txBody>
      </p:sp>
      <p:sp>
        <p:nvSpPr>
          <p:cNvPr id="228" name="Google Shape;228;p24"/>
          <p:cNvSpPr/>
          <p:nvPr/>
        </p:nvSpPr>
        <p:spPr>
          <a:xfrm>
            <a:off x="5990550" y="2253400"/>
            <a:ext cx="516600" cy="422400"/>
          </a:xfrm>
          <a:prstGeom prst="ellipse">
            <a:avLst/>
          </a:prstGeom>
          <a:solidFill>
            <a:schemeClr val="dk1"/>
          </a:solidFill>
          <a:ln cap="flat" cmpd="sng" w="28575">
            <a:solidFill>
              <a:srgbClr val="B6E2DC"/>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800">
                <a:solidFill>
                  <a:schemeClr val="lt1"/>
                </a:solidFill>
                <a:latin typeface="Lato"/>
                <a:ea typeface="Lato"/>
                <a:cs typeface="Lato"/>
                <a:sym typeface="Lato"/>
              </a:rPr>
              <a:t>1</a:t>
            </a:r>
            <a:r>
              <a:rPr b="1" lang="en" sz="800">
                <a:solidFill>
                  <a:schemeClr val="lt1"/>
                </a:solidFill>
                <a:latin typeface="Lato"/>
                <a:ea typeface="Lato"/>
                <a:cs typeface="Lato"/>
                <a:sym typeface="Lato"/>
              </a:rPr>
              <a:t> scalar</a:t>
            </a:r>
            <a:endParaRPr b="1" sz="800">
              <a:solidFill>
                <a:schemeClr val="lt1"/>
              </a:solidFill>
              <a:latin typeface="Lato"/>
              <a:ea typeface="Lato"/>
              <a:cs typeface="Lato"/>
              <a:sym typeface="Lato"/>
            </a:endParaRPr>
          </a:p>
        </p:txBody>
      </p:sp>
      <p:sp>
        <p:nvSpPr>
          <p:cNvPr id="229" name="Google Shape;229;p24"/>
          <p:cNvSpPr/>
          <p:nvPr/>
        </p:nvSpPr>
        <p:spPr>
          <a:xfrm>
            <a:off x="102476" y="2253400"/>
            <a:ext cx="557100" cy="422400"/>
          </a:xfrm>
          <a:prstGeom prst="ellipse">
            <a:avLst/>
          </a:prstGeom>
          <a:solidFill>
            <a:schemeClr val="dk1"/>
          </a:solidFill>
          <a:ln cap="flat" cmpd="sng" w="28575">
            <a:solidFill>
              <a:srgbClr val="B6E2DC"/>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800">
                <a:solidFill>
                  <a:schemeClr val="lt1"/>
                </a:solidFill>
                <a:latin typeface="Lato"/>
                <a:ea typeface="Lato"/>
                <a:cs typeface="Lato"/>
                <a:sym typeface="Lato"/>
              </a:rPr>
              <a:t>59</a:t>
            </a:r>
            <a:r>
              <a:rPr b="1" lang="en" sz="800">
                <a:solidFill>
                  <a:schemeClr val="lt1"/>
                </a:solidFill>
                <a:latin typeface="Lato"/>
                <a:ea typeface="Lato"/>
                <a:cs typeface="Lato"/>
                <a:sym typeface="Lato"/>
              </a:rPr>
              <a:t> scalars</a:t>
            </a:r>
            <a:endParaRPr b="1" sz="800">
              <a:solidFill>
                <a:schemeClr val="lt1"/>
              </a:solidFill>
              <a:latin typeface="Lato"/>
              <a:ea typeface="Lato"/>
              <a:cs typeface="Lato"/>
              <a:sym typeface="Lato"/>
            </a:endParaRPr>
          </a:p>
        </p:txBody>
      </p:sp>
      <p:sp>
        <p:nvSpPr>
          <p:cNvPr id="230" name="Google Shape;230;p24"/>
          <p:cNvSpPr/>
          <p:nvPr/>
        </p:nvSpPr>
        <p:spPr>
          <a:xfrm>
            <a:off x="686095" y="2316693"/>
            <a:ext cx="391800" cy="295800"/>
          </a:xfrm>
          <a:prstGeom prst="mathEqual">
            <a:avLst>
              <a:gd fmla="val 23520" name="adj1"/>
              <a:gd fmla="val 11760" name="adj2"/>
            </a:avLst>
          </a:prstGeom>
          <a:solidFill>
            <a:schemeClr val="dk1"/>
          </a:solidFill>
          <a:ln cap="flat" cmpd="sng" w="28575">
            <a:solidFill>
              <a:srgbClr val="B6E2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31" name="Google Shape;231;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5"/>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There are 3 main avenues to reduce storage complexity</a:t>
            </a:r>
            <a:endParaRPr/>
          </a:p>
        </p:txBody>
      </p:sp>
      <p:sp>
        <p:nvSpPr>
          <p:cNvPr id="237" name="Google Shape;237;p25"/>
          <p:cNvSpPr/>
          <p:nvPr/>
        </p:nvSpPr>
        <p:spPr>
          <a:xfrm>
            <a:off x="3135225" y="3164125"/>
            <a:ext cx="5887500" cy="1235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38" name="Google Shape;238;p25"/>
          <p:cNvSpPr/>
          <p:nvPr/>
        </p:nvSpPr>
        <p:spPr>
          <a:xfrm>
            <a:off x="4599039" y="2887625"/>
            <a:ext cx="4463400" cy="680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239" name="Google Shape;239;p25"/>
          <p:cNvPicPr preferRelativeResize="0"/>
          <p:nvPr/>
        </p:nvPicPr>
        <p:blipFill rotWithShape="1">
          <a:blip r:embed="rId3">
            <a:alphaModFix/>
          </a:blip>
          <a:srcRect b="72827" l="0" r="0" t="0"/>
          <a:stretch/>
        </p:blipFill>
        <p:spPr>
          <a:xfrm>
            <a:off x="729450" y="1784600"/>
            <a:ext cx="8170598" cy="2014202"/>
          </a:xfrm>
          <a:prstGeom prst="rect">
            <a:avLst/>
          </a:prstGeom>
          <a:noFill/>
          <a:ln>
            <a:noFill/>
          </a:ln>
        </p:spPr>
      </p:pic>
      <p:pic>
        <p:nvPicPr>
          <p:cNvPr id="240" name="Google Shape;240;p25"/>
          <p:cNvPicPr preferRelativeResize="0"/>
          <p:nvPr/>
        </p:nvPicPr>
        <p:blipFill rotWithShape="1">
          <a:blip r:embed="rId3">
            <a:alphaModFix amt="50000"/>
          </a:blip>
          <a:srcRect b="0" l="0" r="0" t="73280"/>
          <a:stretch/>
        </p:blipFill>
        <p:spPr>
          <a:xfrm>
            <a:off x="729450" y="1833294"/>
            <a:ext cx="8170598" cy="1980549"/>
          </a:xfrm>
          <a:prstGeom prst="rect">
            <a:avLst/>
          </a:prstGeom>
          <a:noFill/>
          <a:ln>
            <a:noFill/>
          </a:ln>
        </p:spPr>
      </p:pic>
      <p:sp>
        <p:nvSpPr>
          <p:cNvPr id="241" name="Google Shape;241;p2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6"/>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There are multiple avenues to reduce storage complexity</a:t>
            </a:r>
            <a:endParaRPr/>
          </a:p>
        </p:txBody>
      </p:sp>
      <p:pic>
        <p:nvPicPr>
          <p:cNvPr id="247" name="Google Shape;247;p26"/>
          <p:cNvPicPr preferRelativeResize="0"/>
          <p:nvPr/>
        </p:nvPicPr>
        <p:blipFill rotWithShape="1">
          <a:blip r:embed="rId3">
            <a:alphaModFix/>
          </a:blip>
          <a:srcRect b="32767" l="0" r="0" t="39264"/>
          <a:stretch/>
        </p:blipFill>
        <p:spPr>
          <a:xfrm>
            <a:off x="729450" y="1748085"/>
            <a:ext cx="8170598" cy="2073101"/>
          </a:xfrm>
          <a:prstGeom prst="rect">
            <a:avLst/>
          </a:prstGeom>
          <a:noFill/>
          <a:ln>
            <a:noFill/>
          </a:ln>
        </p:spPr>
      </p:pic>
      <p:pic>
        <p:nvPicPr>
          <p:cNvPr id="248" name="Google Shape;248;p26"/>
          <p:cNvPicPr preferRelativeResize="0"/>
          <p:nvPr/>
        </p:nvPicPr>
        <p:blipFill rotWithShape="1">
          <a:blip r:embed="rId3">
            <a:alphaModFix amt="50000"/>
          </a:blip>
          <a:srcRect b="0" l="0" r="0" t="73280"/>
          <a:stretch/>
        </p:blipFill>
        <p:spPr>
          <a:xfrm>
            <a:off x="729450" y="1833294"/>
            <a:ext cx="8170598" cy="1980549"/>
          </a:xfrm>
          <a:prstGeom prst="rect">
            <a:avLst/>
          </a:prstGeom>
          <a:noFill/>
          <a:ln>
            <a:noFill/>
          </a:ln>
        </p:spPr>
      </p:pic>
      <p:sp>
        <p:nvSpPr>
          <p:cNvPr id="249" name="Google Shape;249;p2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7"/>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There are multiple avenues to reduce storage complexity</a:t>
            </a:r>
            <a:endParaRPr/>
          </a:p>
        </p:txBody>
      </p:sp>
      <p:pic>
        <p:nvPicPr>
          <p:cNvPr id="255" name="Google Shape;255;p27"/>
          <p:cNvPicPr preferRelativeResize="0"/>
          <p:nvPr/>
        </p:nvPicPr>
        <p:blipFill rotWithShape="1">
          <a:blip r:embed="rId3">
            <a:alphaModFix/>
          </a:blip>
          <a:srcRect b="0" l="0" r="0" t="73280"/>
          <a:stretch/>
        </p:blipFill>
        <p:spPr>
          <a:xfrm>
            <a:off x="729450" y="1833294"/>
            <a:ext cx="8170598" cy="1980549"/>
          </a:xfrm>
          <a:prstGeom prst="rect">
            <a:avLst/>
          </a:prstGeom>
          <a:noFill/>
          <a:ln>
            <a:noFill/>
          </a:ln>
        </p:spPr>
      </p:pic>
      <p:sp>
        <p:nvSpPr>
          <p:cNvPr id="256" name="Google Shape;256;p2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8"/>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There are multiple avenues to reduce storage complexity</a:t>
            </a:r>
            <a:endParaRPr/>
          </a:p>
        </p:txBody>
      </p:sp>
      <p:pic>
        <p:nvPicPr>
          <p:cNvPr id="262" name="Google Shape;262;p28"/>
          <p:cNvPicPr preferRelativeResize="0"/>
          <p:nvPr/>
        </p:nvPicPr>
        <p:blipFill rotWithShape="1">
          <a:blip r:embed="rId3">
            <a:alphaModFix/>
          </a:blip>
          <a:srcRect b="0" l="0" r="0" t="73280"/>
          <a:stretch/>
        </p:blipFill>
        <p:spPr>
          <a:xfrm>
            <a:off x="729450" y="1833294"/>
            <a:ext cx="8170598" cy="1980549"/>
          </a:xfrm>
          <a:prstGeom prst="rect">
            <a:avLst/>
          </a:prstGeom>
          <a:noFill/>
          <a:ln>
            <a:noFill/>
          </a:ln>
        </p:spPr>
      </p:pic>
      <p:sp>
        <p:nvSpPr>
          <p:cNvPr id="263" name="Google Shape;263;p28"/>
          <p:cNvSpPr/>
          <p:nvPr/>
        </p:nvSpPr>
        <p:spPr>
          <a:xfrm>
            <a:off x="7295050" y="3813850"/>
            <a:ext cx="403500" cy="535200"/>
          </a:xfrm>
          <a:prstGeom prst="upArrow">
            <a:avLst>
              <a:gd fmla="val 50000" name="adj1"/>
              <a:gd fmla="val 50000" name="adj2"/>
            </a:avLst>
          </a:prstGeom>
          <a:solidFill>
            <a:srgbClr val="00AD16">
              <a:alpha val="48730"/>
            </a:srgbClr>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64" name="Google Shape;264;p28"/>
          <p:cNvSpPr/>
          <p:nvPr/>
        </p:nvSpPr>
        <p:spPr>
          <a:xfrm>
            <a:off x="6617200" y="4415125"/>
            <a:ext cx="1759200" cy="425700"/>
          </a:xfrm>
          <a:prstGeom prst="roundRect">
            <a:avLst>
              <a:gd fmla="val 16667" name="adj"/>
            </a:avLst>
          </a:prstGeom>
          <a:solidFill>
            <a:srgbClr val="00AD16">
              <a:alpha val="48730"/>
            </a:srgbClr>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1️⃣  Primary target</a:t>
            </a:r>
            <a:endParaRPr>
              <a:latin typeface="Lato"/>
              <a:ea typeface="Lato"/>
              <a:cs typeface="Lato"/>
              <a:sym typeface="Lato"/>
            </a:endParaRPr>
          </a:p>
        </p:txBody>
      </p:sp>
      <p:sp>
        <p:nvSpPr>
          <p:cNvPr id="265" name="Google Shape;265;p28"/>
          <p:cNvSpPr/>
          <p:nvPr/>
        </p:nvSpPr>
        <p:spPr>
          <a:xfrm>
            <a:off x="1878125" y="3813850"/>
            <a:ext cx="403500" cy="535200"/>
          </a:xfrm>
          <a:prstGeom prst="upArrow">
            <a:avLst>
              <a:gd fmla="val 50000" name="adj1"/>
              <a:gd fmla="val 50000" name="adj2"/>
            </a:avLst>
          </a:prstGeom>
          <a:solidFill>
            <a:srgbClr val="00AD16">
              <a:alpha val="48730"/>
            </a:srgbClr>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66" name="Google Shape;266;p28"/>
          <p:cNvSpPr/>
          <p:nvPr/>
        </p:nvSpPr>
        <p:spPr>
          <a:xfrm>
            <a:off x="1116725" y="4415125"/>
            <a:ext cx="1926300" cy="425700"/>
          </a:xfrm>
          <a:prstGeom prst="roundRect">
            <a:avLst>
              <a:gd fmla="val 16667" name="adj"/>
            </a:avLst>
          </a:prstGeom>
          <a:solidFill>
            <a:srgbClr val="00AD16">
              <a:alpha val="48730"/>
            </a:srgbClr>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2️⃣  Secondary</a:t>
            </a:r>
            <a:r>
              <a:rPr lang="en">
                <a:latin typeface="Lato"/>
                <a:ea typeface="Lato"/>
                <a:cs typeface="Lato"/>
                <a:sym typeface="Lato"/>
              </a:rPr>
              <a:t> target</a:t>
            </a:r>
            <a:endParaRPr>
              <a:latin typeface="Lato"/>
              <a:ea typeface="Lato"/>
              <a:cs typeface="Lato"/>
              <a:sym typeface="Lato"/>
            </a:endParaRPr>
          </a:p>
        </p:txBody>
      </p:sp>
      <p:sp>
        <p:nvSpPr>
          <p:cNvPr id="267" name="Google Shape;267;p28"/>
          <p:cNvSpPr/>
          <p:nvPr/>
        </p:nvSpPr>
        <p:spPr>
          <a:xfrm>
            <a:off x="4613000" y="3813850"/>
            <a:ext cx="403500" cy="535200"/>
          </a:xfrm>
          <a:prstGeom prst="upArrow">
            <a:avLst>
              <a:gd fmla="val 50000" name="adj1"/>
              <a:gd fmla="val 50000" name="adj2"/>
            </a:avLst>
          </a:prstGeom>
          <a:solidFill>
            <a:srgbClr val="FF0000">
              <a:alpha val="48730"/>
            </a:srgbClr>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268" name="Google Shape;268;p28"/>
          <p:cNvSpPr/>
          <p:nvPr/>
        </p:nvSpPr>
        <p:spPr>
          <a:xfrm>
            <a:off x="3935150" y="4415125"/>
            <a:ext cx="1759200" cy="425700"/>
          </a:xfrm>
          <a:prstGeom prst="roundRect">
            <a:avLst>
              <a:gd fmla="val 16667" name="adj"/>
            </a:avLst>
          </a:prstGeom>
          <a:solidFill>
            <a:srgbClr val="FF0000">
              <a:alpha val="48730"/>
            </a:srgbClr>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Lato"/>
                <a:ea typeface="Lato"/>
                <a:cs typeface="Lato"/>
                <a:sym typeface="Lato"/>
              </a:rPr>
              <a:t>❌  Not in scope</a:t>
            </a:r>
            <a:endParaRPr>
              <a:latin typeface="Lato"/>
              <a:ea typeface="Lato"/>
              <a:cs typeface="Lato"/>
              <a:sym typeface="Lato"/>
            </a:endParaRPr>
          </a:p>
        </p:txBody>
      </p:sp>
      <p:sp>
        <p:nvSpPr>
          <p:cNvPr id="269" name="Google Shape;269;p2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9"/>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  </a:t>
            </a:r>
            <a:r>
              <a:rPr lang="en"/>
              <a:t>Methodology &amp; Results  </a:t>
            </a:r>
            <a:r>
              <a:rPr lang="en"/>
              <a:t>📝</a:t>
            </a:r>
            <a:endParaRPr/>
          </a:p>
        </p:txBody>
      </p:sp>
      <p:sp>
        <p:nvSpPr>
          <p:cNvPr id="275" name="Google Shape;275;p2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0"/>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Our </a:t>
            </a:r>
            <a:r>
              <a:rPr lang="en">
                <a:solidFill>
                  <a:schemeClr val="dk1"/>
                </a:solidFill>
              </a:rPr>
              <a:t>first</a:t>
            </a:r>
            <a:r>
              <a:rPr lang="en"/>
              <a:t> step is pruning redundant Gaussians</a:t>
            </a:r>
            <a:endParaRPr/>
          </a:p>
        </p:txBody>
      </p:sp>
      <p:sp>
        <p:nvSpPr>
          <p:cNvPr id="281" name="Google Shape;281;p30"/>
          <p:cNvSpPr txBox="1"/>
          <p:nvPr>
            <p:ph idx="1" type="body"/>
          </p:nvPr>
        </p:nvSpPr>
        <p:spPr>
          <a:xfrm>
            <a:off x="729450" y="1621675"/>
            <a:ext cx="7688700" cy="22611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b="1" lang="en"/>
              <a:t>Apply</a:t>
            </a:r>
            <a:r>
              <a:rPr lang="en"/>
              <a:t> “</a:t>
            </a:r>
            <a:r>
              <a:rPr i="1" lang="en"/>
              <a:t>RadSplat pruning</a:t>
            </a:r>
            <a:r>
              <a:rPr lang="en"/>
              <a:t>” twice during optimization to reduce number of Gaussians</a:t>
            </a:r>
            <a:endParaRPr/>
          </a:p>
          <a:p>
            <a:pPr indent="-311150" lvl="1" marL="914400" rtl="0" algn="l">
              <a:spcBef>
                <a:spcPts val="0"/>
              </a:spcBef>
              <a:spcAft>
                <a:spcPts val="0"/>
              </a:spcAft>
              <a:buSzPts val="1300"/>
              <a:buChar char="○"/>
            </a:pPr>
            <a:r>
              <a:rPr b="1" lang="en"/>
              <a:t>Calculate</a:t>
            </a:r>
            <a:r>
              <a:rPr lang="en"/>
              <a:t> pixel contribution of Gaussians over all training data, </a:t>
            </a:r>
            <a:endParaRPr/>
          </a:p>
          <a:p>
            <a:pPr indent="0" lvl="0" marL="914400" rtl="0" algn="l">
              <a:spcBef>
                <a:spcPts val="1200"/>
              </a:spcBef>
              <a:spcAft>
                <a:spcPts val="0"/>
              </a:spcAft>
              <a:buNone/>
            </a:pPr>
            <a:r>
              <a:t/>
            </a:r>
            <a:endParaRPr/>
          </a:p>
          <a:p>
            <a:pPr indent="0" lvl="0" marL="0" rtl="0" algn="l">
              <a:spcBef>
                <a:spcPts val="1200"/>
              </a:spcBef>
              <a:spcAft>
                <a:spcPts val="0"/>
              </a:spcAft>
              <a:buNone/>
            </a:pPr>
            <a:br>
              <a:rPr b="1" lang="en"/>
            </a:br>
            <a:endParaRPr b="1"/>
          </a:p>
          <a:p>
            <a:pPr indent="-311150" lvl="1" marL="914400" rtl="0" algn="l">
              <a:spcBef>
                <a:spcPts val="1200"/>
              </a:spcBef>
              <a:spcAft>
                <a:spcPts val="0"/>
              </a:spcAft>
              <a:buSzPts val="1300"/>
              <a:buChar char="○"/>
            </a:pPr>
            <a:r>
              <a:rPr b="1" lang="en"/>
              <a:t>Threshold</a:t>
            </a:r>
            <a:r>
              <a:rPr lang="en"/>
              <a:t> the maximum contribution of Gaussians to remove </a:t>
            </a:r>
            <a:r>
              <a:rPr i="1" lang="en"/>
              <a:t>ineffective</a:t>
            </a:r>
            <a:r>
              <a:rPr lang="en"/>
              <a:t> ones</a:t>
            </a:r>
            <a:endParaRPr/>
          </a:p>
          <a:p>
            <a:pPr indent="0" lvl="0" marL="914400" rtl="0" algn="l">
              <a:spcBef>
                <a:spcPts val="1200"/>
              </a:spcBef>
              <a:spcAft>
                <a:spcPts val="0"/>
              </a:spcAft>
              <a:buNone/>
            </a:pPr>
            <a:r>
              <a:t/>
            </a:r>
            <a:endParaRPr/>
          </a:p>
          <a:p>
            <a:pPr indent="-311150" lvl="1" marL="914400" rtl="0" algn="l">
              <a:spcBef>
                <a:spcPts val="1200"/>
              </a:spcBef>
              <a:spcAft>
                <a:spcPts val="0"/>
              </a:spcAft>
              <a:buSzPts val="1300"/>
              <a:buChar char="○"/>
            </a:pPr>
            <a:r>
              <a:rPr b="1" lang="en"/>
              <a:t>Repeat</a:t>
            </a:r>
            <a:r>
              <a:rPr lang="en"/>
              <a:t> pruning at </a:t>
            </a:r>
            <a:r>
              <a:rPr i="1" lang="en"/>
              <a:t>16K</a:t>
            </a:r>
            <a:r>
              <a:rPr lang="en"/>
              <a:t> and </a:t>
            </a:r>
            <a:r>
              <a:rPr i="1" lang="en"/>
              <a:t>24K</a:t>
            </a:r>
            <a:r>
              <a:rPr lang="en"/>
              <a:t> iterations before completing optimization at </a:t>
            </a:r>
            <a:r>
              <a:rPr i="1" lang="en"/>
              <a:t>30K</a:t>
            </a:r>
            <a:endParaRPr i="1"/>
          </a:p>
          <a:p>
            <a:pPr indent="0" lvl="0" marL="0" rtl="0" algn="l">
              <a:spcBef>
                <a:spcPts val="1200"/>
              </a:spcBef>
              <a:spcAft>
                <a:spcPts val="1200"/>
              </a:spcAft>
              <a:buNone/>
            </a:pPr>
            <a:r>
              <a:t/>
            </a:r>
            <a:endParaRPr/>
          </a:p>
        </p:txBody>
      </p:sp>
      <p:pic>
        <p:nvPicPr>
          <p:cNvPr id="282" name="Google Shape;282;p30"/>
          <p:cNvPicPr preferRelativeResize="0"/>
          <p:nvPr/>
        </p:nvPicPr>
        <p:blipFill>
          <a:blip r:embed="rId3">
            <a:alphaModFix/>
          </a:blip>
          <a:stretch>
            <a:fillRect/>
          </a:stretch>
        </p:blipFill>
        <p:spPr>
          <a:xfrm>
            <a:off x="2746600" y="2339089"/>
            <a:ext cx="3650800" cy="1104250"/>
          </a:xfrm>
          <a:prstGeom prst="rect">
            <a:avLst/>
          </a:prstGeom>
          <a:noFill/>
          <a:ln>
            <a:noFill/>
          </a:ln>
        </p:spPr>
      </p:pic>
      <p:pic>
        <p:nvPicPr>
          <p:cNvPr id="283" name="Google Shape;283;p30"/>
          <p:cNvPicPr preferRelativeResize="0"/>
          <p:nvPr/>
        </p:nvPicPr>
        <p:blipFill>
          <a:blip r:embed="rId4">
            <a:alphaModFix/>
          </a:blip>
          <a:stretch>
            <a:fillRect/>
          </a:stretch>
        </p:blipFill>
        <p:spPr>
          <a:xfrm>
            <a:off x="2746600" y="3946375"/>
            <a:ext cx="3242575" cy="446850"/>
          </a:xfrm>
          <a:prstGeom prst="rect">
            <a:avLst/>
          </a:prstGeom>
          <a:noFill/>
          <a:ln>
            <a:noFill/>
          </a:ln>
        </p:spPr>
      </p:pic>
      <p:sp>
        <p:nvSpPr>
          <p:cNvPr id="284" name="Google Shape;284;p30"/>
          <p:cNvSpPr txBox="1"/>
          <p:nvPr/>
        </p:nvSpPr>
        <p:spPr>
          <a:xfrm>
            <a:off x="2910425" y="0"/>
            <a:ext cx="6233700" cy="256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900" u="sng">
                <a:solidFill>
                  <a:srgbClr val="B7B7B7"/>
                </a:solidFill>
                <a:latin typeface="Lato"/>
                <a:ea typeface="Lato"/>
                <a:cs typeface="Lato"/>
                <a:sym typeface="Lato"/>
                <a:hlinkClick r:id="rId5">
                  <a:extLst>
                    <a:ext uri="{A12FA001-AC4F-418D-AE19-62706E023703}">
                      <ahyp:hlinkClr val="tx"/>
                    </a:ext>
                  </a:extLst>
                </a:hlinkClick>
              </a:rPr>
              <a:t>Niemeyer et al. “RadSplat: Radiance Field-Informed Gaussian Splatting for Robust Real-Time Rendering with 900+ FPS”</a:t>
            </a:r>
            <a:endParaRPr sz="900">
              <a:solidFill>
                <a:srgbClr val="B7B7B7"/>
              </a:solidFill>
              <a:latin typeface="Lato"/>
              <a:ea typeface="Lato"/>
              <a:cs typeface="Lato"/>
              <a:sym typeface="Lato"/>
            </a:endParaRPr>
          </a:p>
        </p:txBody>
      </p:sp>
      <p:sp>
        <p:nvSpPr>
          <p:cNvPr id="285" name="Google Shape;285;p3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descr="{&quot;code&quot;:&quot;$$f_{i}\\left(p\\right)\\cdot T_{i}\\left(p\\right)$$&quot;,&quot;type&quot;:&quot;$$&quot;,&quot;font&quot;:{&quot;size&quot;:16,&quot;family&quot;:&quot;Lato&quot;,&quot;color&quot;:&quot;#595959&quot;},&quot;aid&quot;:null,&quot;backgroundColor&quot;:&quot;#FFFFFF&quot;,&quot;id&quot;:&quot;11&quot;,&quot;backgroundColorModified&quot;:false,&quot;ts&quot;:1722113573377,&quot;cs&quot;:&quot;sF0g+n5g0rI6cXWksxEBmA==&quot;,&quot;size&quot;:{&quot;width&quot;:113.73488293963258,&quot;height&quot;:22.00000787401574}}" id="286" name="Google Shape;286;p30"/>
          <p:cNvPicPr preferRelativeResize="0"/>
          <p:nvPr/>
        </p:nvPicPr>
        <p:blipFill>
          <a:blip r:embed="rId6">
            <a:alphaModFix/>
          </a:blip>
          <a:stretch>
            <a:fillRect/>
          </a:stretch>
        </p:blipFill>
        <p:spPr>
          <a:xfrm>
            <a:off x="6305550" y="2022175"/>
            <a:ext cx="1019175" cy="1971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1"/>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Pruning removes mostly from over-represented regions</a:t>
            </a:r>
            <a:endParaRPr/>
          </a:p>
        </p:txBody>
      </p:sp>
      <p:sp>
        <p:nvSpPr>
          <p:cNvPr id="292" name="Google Shape;292;p31"/>
          <p:cNvSpPr txBox="1"/>
          <p:nvPr>
            <p:ph idx="1" type="body"/>
          </p:nvPr>
        </p:nvSpPr>
        <p:spPr>
          <a:xfrm>
            <a:off x="729450" y="1621675"/>
            <a:ext cx="76887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Pruning considers the contribution of Gaussians, providing a good heuristic for importance</a:t>
            </a:r>
            <a:endParaRPr/>
          </a:p>
        </p:txBody>
      </p:sp>
      <p:pic>
        <p:nvPicPr>
          <p:cNvPr id="293" name="Google Shape;293;p31"/>
          <p:cNvPicPr preferRelativeResize="0"/>
          <p:nvPr/>
        </p:nvPicPr>
        <p:blipFill>
          <a:blip r:embed="rId3">
            <a:alphaModFix/>
          </a:blip>
          <a:stretch>
            <a:fillRect/>
          </a:stretch>
        </p:blipFill>
        <p:spPr>
          <a:xfrm>
            <a:off x="1686775" y="2052400"/>
            <a:ext cx="6234550" cy="3091100"/>
          </a:xfrm>
          <a:prstGeom prst="rect">
            <a:avLst/>
          </a:prstGeom>
          <a:noFill/>
          <a:ln>
            <a:noFill/>
          </a:ln>
        </p:spPr>
      </p:pic>
      <p:sp>
        <p:nvSpPr>
          <p:cNvPr id="294" name="Google Shape;294;p3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4"/>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Outline</a:t>
            </a:r>
            <a:endParaRPr/>
          </a:p>
        </p:txBody>
      </p:sp>
      <p:sp>
        <p:nvSpPr>
          <p:cNvPr id="98" name="Google Shape;98;p14"/>
          <p:cNvSpPr txBox="1"/>
          <p:nvPr>
            <p:ph idx="1" type="body"/>
          </p:nvPr>
        </p:nvSpPr>
        <p:spPr>
          <a:xfrm>
            <a:off x="729450" y="1621675"/>
            <a:ext cx="7688700" cy="22611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b="1" lang="en"/>
              <a:t>Background</a:t>
            </a:r>
            <a:r>
              <a:rPr lang="en"/>
              <a:t>   🖼️</a:t>
            </a:r>
            <a:endParaRPr/>
          </a:p>
          <a:p>
            <a:pPr indent="-311150" lvl="1" marL="914400" rtl="0" algn="l">
              <a:spcBef>
                <a:spcPts val="0"/>
              </a:spcBef>
              <a:spcAft>
                <a:spcPts val="0"/>
              </a:spcAft>
              <a:buSzPts val="1300"/>
              <a:buChar char="○"/>
            </a:pPr>
            <a:r>
              <a:rPr lang="en"/>
              <a:t>3D Gaussian Splatting</a:t>
            </a:r>
            <a:endParaRPr/>
          </a:p>
          <a:p>
            <a:pPr indent="-311150" lvl="1" marL="914400" rtl="0" algn="l">
              <a:spcBef>
                <a:spcPts val="0"/>
              </a:spcBef>
              <a:spcAft>
                <a:spcPts val="0"/>
              </a:spcAft>
              <a:buSzPts val="1300"/>
              <a:buChar char="○"/>
            </a:pPr>
            <a:r>
              <a:rPr lang="en"/>
              <a:t>MCMC Framework</a:t>
            </a:r>
            <a:endParaRPr/>
          </a:p>
          <a:p>
            <a:pPr indent="-311150" lvl="0" marL="457200" rtl="0" algn="l">
              <a:lnSpc>
                <a:spcPct val="150000"/>
              </a:lnSpc>
              <a:spcBef>
                <a:spcPts val="0"/>
              </a:spcBef>
              <a:spcAft>
                <a:spcPts val="0"/>
              </a:spcAft>
              <a:buSzPts val="1300"/>
              <a:buChar char="●"/>
            </a:pPr>
            <a:r>
              <a:rPr b="1" lang="en"/>
              <a:t>Context and Motivation   </a:t>
            </a:r>
            <a:r>
              <a:rPr b="1" lang="en"/>
              <a:t>🛣️</a:t>
            </a:r>
            <a:endParaRPr b="1"/>
          </a:p>
          <a:p>
            <a:pPr indent="-311150" lvl="1" marL="914400" rtl="0" algn="l">
              <a:lnSpc>
                <a:spcPct val="150000"/>
              </a:lnSpc>
              <a:spcBef>
                <a:spcPts val="0"/>
              </a:spcBef>
              <a:spcAft>
                <a:spcPts val="0"/>
              </a:spcAft>
              <a:buSzPts val="1300"/>
              <a:buChar char="○"/>
            </a:pPr>
            <a:r>
              <a:rPr lang="en"/>
              <a:t>Avenues for Compression</a:t>
            </a:r>
            <a:endParaRPr/>
          </a:p>
          <a:p>
            <a:pPr indent="-311150" lvl="0" marL="457200" rtl="0" algn="l">
              <a:lnSpc>
                <a:spcPct val="150000"/>
              </a:lnSpc>
              <a:spcBef>
                <a:spcPts val="0"/>
              </a:spcBef>
              <a:spcAft>
                <a:spcPts val="0"/>
              </a:spcAft>
              <a:buSzPts val="1300"/>
              <a:buChar char="●"/>
            </a:pPr>
            <a:r>
              <a:rPr b="1" lang="en"/>
              <a:t>Methodology   </a:t>
            </a:r>
            <a:r>
              <a:rPr b="1" lang="en"/>
              <a:t>🧪	</a:t>
            </a:r>
            <a:r>
              <a:rPr b="1" lang="en"/>
              <a:t>➕   </a:t>
            </a:r>
            <a:r>
              <a:rPr b="1" lang="en"/>
              <a:t>Results   </a:t>
            </a:r>
            <a:r>
              <a:rPr b="1" lang="en"/>
              <a:t>📝</a:t>
            </a:r>
            <a:endParaRPr b="1"/>
          </a:p>
          <a:p>
            <a:pPr indent="-311150" lvl="1" marL="914400" rtl="0" algn="l">
              <a:spcBef>
                <a:spcPts val="0"/>
              </a:spcBef>
              <a:spcAft>
                <a:spcPts val="0"/>
              </a:spcAft>
              <a:buSzPts val="1300"/>
              <a:buChar char="○"/>
            </a:pPr>
            <a:r>
              <a:rPr lang="en"/>
              <a:t>Gaussian Primitive Pruning</a:t>
            </a:r>
            <a:endParaRPr/>
          </a:p>
          <a:p>
            <a:pPr indent="-311150" lvl="1" marL="914400" rtl="0" algn="l">
              <a:spcBef>
                <a:spcPts val="0"/>
              </a:spcBef>
              <a:spcAft>
                <a:spcPts val="0"/>
              </a:spcAft>
              <a:buSzPts val="1300"/>
              <a:buChar char="○"/>
            </a:pPr>
            <a:r>
              <a:rPr lang="en"/>
              <a:t>Learned Entropy Modeling   </a:t>
            </a:r>
            <a:endParaRPr/>
          </a:p>
          <a:p>
            <a:pPr indent="-311150" lvl="1" marL="914400" rtl="0" algn="l">
              <a:spcBef>
                <a:spcPts val="0"/>
              </a:spcBef>
              <a:spcAft>
                <a:spcPts val="0"/>
              </a:spcAft>
              <a:buSzPts val="1300"/>
              <a:buChar char="○"/>
            </a:pPr>
            <a:r>
              <a:rPr lang="en"/>
              <a:t>Multi-rate Entropy Modeling</a:t>
            </a:r>
            <a:endParaRPr/>
          </a:p>
          <a:p>
            <a:pPr indent="-311150" lvl="0" marL="457200" rtl="0" algn="l">
              <a:lnSpc>
                <a:spcPct val="150000"/>
              </a:lnSpc>
              <a:spcBef>
                <a:spcPts val="0"/>
              </a:spcBef>
              <a:spcAft>
                <a:spcPts val="0"/>
              </a:spcAft>
              <a:buSzPts val="1300"/>
              <a:buChar char="●"/>
            </a:pPr>
            <a:r>
              <a:rPr b="1" lang="en"/>
              <a:t>Key Takeaways   </a:t>
            </a:r>
            <a:r>
              <a:rPr b="1" lang="en"/>
              <a:t>💯</a:t>
            </a:r>
            <a:endParaRPr b="1"/>
          </a:p>
        </p:txBody>
      </p:sp>
      <p:sp>
        <p:nvSpPr>
          <p:cNvPr id="99" name="Google Shape;99;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2"/>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Effect of pruning on visual quality is negligible</a:t>
            </a:r>
            <a:endParaRPr/>
          </a:p>
        </p:txBody>
      </p:sp>
      <p:pic>
        <p:nvPicPr>
          <p:cNvPr id="300" name="Google Shape;300;p32"/>
          <p:cNvPicPr preferRelativeResize="0"/>
          <p:nvPr/>
        </p:nvPicPr>
        <p:blipFill>
          <a:blip r:embed="rId3">
            <a:alphaModFix/>
          </a:blip>
          <a:stretch>
            <a:fillRect/>
          </a:stretch>
        </p:blipFill>
        <p:spPr>
          <a:xfrm>
            <a:off x="1385000" y="1288825"/>
            <a:ext cx="6374010" cy="3854676"/>
          </a:xfrm>
          <a:prstGeom prst="rect">
            <a:avLst/>
          </a:prstGeom>
          <a:noFill/>
          <a:ln>
            <a:noFill/>
          </a:ln>
        </p:spPr>
      </p:pic>
      <p:sp>
        <p:nvSpPr>
          <p:cNvPr id="301" name="Google Shape;301;p32"/>
          <p:cNvSpPr/>
          <p:nvPr/>
        </p:nvSpPr>
        <p:spPr>
          <a:xfrm>
            <a:off x="5802375" y="1581675"/>
            <a:ext cx="1974900" cy="3425400"/>
          </a:xfrm>
          <a:prstGeom prst="rect">
            <a:avLst/>
          </a:prstGeom>
          <a:solidFill>
            <a:srgbClr val="FF0000">
              <a:alpha val="1899"/>
            </a:srgbClr>
          </a:solidFill>
          <a:ln cap="flat" cmpd="sng" w="38100">
            <a:solidFill>
              <a:srgbClr val="EB5600"/>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02" name="Google Shape;302;p3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3"/>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Effect of pruning on visual quality is negligible</a:t>
            </a:r>
            <a:endParaRPr/>
          </a:p>
        </p:txBody>
      </p:sp>
      <p:pic>
        <p:nvPicPr>
          <p:cNvPr id="308" name="Google Shape;308;p33"/>
          <p:cNvPicPr preferRelativeResize="0"/>
          <p:nvPr/>
        </p:nvPicPr>
        <p:blipFill>
          <a:blip r:embed="rId3">
            <a:alphaModFix/>
          </a:blip>
          <a:stretch>
            <a:fillRect/>
          </a:stretch>
        </p:blipFill>
        <p:spPr>
          <a:xfrm>
            <a:off x="1100100" y="1252925"/>
            <a:ext cx="7552502" cy="3890576"/>
          </a:xfrm>
          <a:prstGeom prst="rect">
            <a:avLst/>
          </a:prstGeom>
          <a:noFill/>
          <a:ln>
            <a:noFill/>
          </a:ln>
        </p:spPr>
      </p:pic>
      <p:sp>
        <p:nvSpPr>
          <p:cNvPr id="309" name="Google Shape;309;p33"/>
          <p:cNvSpPr/>
          <p:nvPr/>
        </p:nvSpPr>
        <p:spPr>
          <a:xfrm>
            <a:off x="7017775" y="3876900"/>
            <a:ext cx="1583100" cy="393600"/>
          </a:xfrm>
          <a:prstGeom prst="roundRect">
            <a:avLst>
              <a:gd fmla="val 16667" name="adj"/>
            </a:avLst>
          </a:prstGeom>
          <a:solidFill>
            <a:srgbClr val="02F7CD">
              <a:alpha val="40510"/>
            </a:srgbClr>
          </a:solidFill>
          <a:ln cap="flat" cmpd="sng" w="28575">
            <a:solidFill>
              <a:srgbClr val="02F7C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199988"/>
                </a:solidFill>
                <a:latin typeface="Lato"/>
                <a:ea typeface="Lato"/>
                <a:cs typeface="Lato"/>
                <a:sym typeface="Lato"/>
              </a:rPr>
              <a:t>Mip-NeRF 360 / </a:t>
            </a:r>
            <a:r>
              <a:rPr b="1" i="1" lang="en" sz="1000">
                <a:solidFill>
                  <a:srgbClr val="199988"/>
                </a:solidFill>
                <a:latin typeface="Lato"/>
                <a:ea typeface="Lato"/>
                <a:cs typeface="Lato"/>
                <a:sym typeface="Lato"/>
              </a:rPr>
              <a:t>flowers</a:t>
            </a:r>
            <a:endParaRPr b="1" i="1">
              <a:solidFill>
                <a:srgbClr val="199988"/>
              </a:solidFill>
              <a:latin typeface="Lato"/>
              <a:ea typeface="Lato"/>
              <a:cs typeface="Lato"/>
              <a:sym typeface="Lato"/>
            </a:endParaRPr>
          </a:p>
        </p:txBody>
      </p:sp>
      <p:sp>
        <p:nvSpPr>
          <p:cNvPr id="310" name="Google Shape;310;p3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11" name="Google Shape;311;p33"/>
          <p:cNvSpPr/>
          <p:nvPr/>
        </p:nvSpPr>
        <p:spPr>
          <a:xfrm>
            <a:off x="1152531" y="4349147"/>
            <a:ext cx="764400" cy="393600"/>
          </a:xfrm>
          <a:prstGeom prst="roundRect">
            <a:avLst>
              <a:gd fmla="val 16667" name="adj"/>
            </a:avLst>
          </a:prstGeom>
          <a:solidFill>
            <a:srgbClr val="02F7CD">
              <a:alpha val="40510"/>
            </a:srgbClr>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1000">
                <a:solidFill>
                  <a:srgbClr val="199988"/>
                </a:solidFill>
                <a:latin typeface="Lato"/>
                <a:ea typeface="Lato"/>
                <a:cs typeface="Lato"/>
                <a:sym typeface="Lato"/>
              </a:rPr>
              <a:t>MAD: 12.04</a:t>
            </a:r>
            <a:endParaRPr b="1" i="1">
              <a:solidFill>
                <a:srgbClr val="199988"/>
              </a:solidFill>
              <a:latin typeface="Lato"/>
              <a:ea typeface="Lato"/>
              <a:cs typeface="Lato"/>
              <a:sym typeface="Lato"/>
            </a:endParaRPr>
          </a:p>
        </p:txBody>
      </p:sp>
      <p:sp>
        <p:nvSpPr>
          <p:cNvPr id="312" name="Google Shape;312;p33"/>
          <p:cNvSpPr/>
          <p:nvPr/>
        </p:nvSpPr>
        <p:spPr>
          <a:xfrm>
            <a:off x="3769181" y="4349160"/>
            <a:ext cx="764400" cy="393600"/>
          </a:xfrm>
          <a:prstGeom prst="roundRect">
            <a:avLst>
              <a:gd fmla="val 16667" name="adj"/>
            </a:avLst>
          </a:prstGeom>
          <a:solidFill>
            <a:srgbClr val="02F7CD">
              <a:alpha val="40510"/>
            </a:srgbClr>
          </a:solidFill>
          <a:ln>
            <a:noFill/>
          </a:ln>
        </p:spPr>
        <p:txBody>
          <a:bodyPr anchorCtr="0" anchor="ctr" bIns="91425" lIns="0" spcFirstLastPara="1" rIns="0" wrap="square" tIns="91425">
            <a:noAutofit/>
          </a:bodyPr>
          <a:lstStyle/>
          <a:p>
            <a:pPr indent="0" lvl="0" marL="0" rtl="0" algn="ctr">
              <a:spcBef>
                <a:spcPts val="0"/>
              </a:spcBef>
              <a:spcAft>
                <a:spcPts val="0"/>
              </a:spcAft>
              <a:buNone/>
            </a:pPr>
            <a:r>
              <a:rPr b="1" lang="en" sz="1000">
                <a:solidFill>
                  <a:srgbClr val="199988"/>
                </a:solidFill>
                <a:latin typeface="Lato"/>
                <a:ea typeface="Lato"/>
                <a:cs typeface="Lato"/>
                <a:sym typeface="Lato"/>
              </a:rPr>
              <a:t>MAD: 7.34</a:t>
            </a:r>
            <a:endParaRPr b="1" i="1">
              <a:solidFill>
                <a:srgbClr val="199988"/>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4"/>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Our </a:t>
            </a:r>
            <a:r>
              <a:rPr lang="en">
                <a:solidFill>
                  <a:schemeClr val="dk1"/>
                </a:solidFill>
              </a:rPr>
              <a:t>second</a:t>
            </a:r>
            <a:r>
              <a:rPr lang="en"/>
              <a:t> step is learning entropy model for coding</a:t>
            </a:r>
            <a:endParaRPr/>
          </a:p>
        </p:txBody>
      </p:sp>
      <p:sp>
        <p:nvSpPr>
          <p:cNvPr id="318" name="Google Shape;318;p34"/>
          <p:cNvSpPr txBox="1"/>
          <p:nvPr>
            <p:ph idx="1" type="body"/>
          </p:nvPr>
        </p:nvSpPr>
        <p:spPr>
          <a:xfrm>
            <a:off x="729450" y="1621675"/>
            <a:ext cx="76887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b="1" lang="en"/>
              <a:t>Learn</a:t>
            </a:r>
            <a:r>
              <a:rPr lang="en"/>
              <a:t> an accurate probability distribution over Gaussian parameters to </a:t>
            </a:r>
            <a:r>
              <a:rPr i="1" lang="en"/>
              <a:t>reduce</a:t>
            </a:r>
            <a:r>
              <a:rPr lang="en"/>
              <a:t> bitrate overhead</a:t>
            </a:r>
            <a:endParaRPr/>
          </a:p>
          <a:p>
            <a:pPr indent="0" lvl="0" marL="0" rtl="0" algn="l">
              <a:spcBef>
                <a:spcPts val="1200"/>
              </a:spcBef>
              <a:spcAft>
                <a:spcPts val="1200"/>
              </a:spcAft>
              <a:buNone/>
            </a:pPr>
            <a:r>
              <a:t/>
            </a:r>
            <a:endParaRPr/>
          </a:p>
        </p:txBody>
      </p:sp>
      <p:pic>
        <p:nvPicPr>
          <p:cNvPr id="319" name="Google Shape;319;p34"/>
          <p:cNvPicPr preferRelativeResize="0"/>
          <p:nvPr/>
        </p:nvPicPr>
        <p:blipFill>
          <a:blip r:embed="rId3">
            <a:alphaModFix/>
          </a:blip>
          <a:stretch>
            <a:fillRect/>
          </a:stretch>
        </p:blipFill>
        <p:spPr>
          <a:xfrm>
            <a:off x="1163088" y="2054184"/>
            <a:ext cx="6821422" cy="2940587"/>
          </a:xfrm>
          <a:prstGeom prst="rect">
            <a:avLst/>
          </a:prstGeom>
          <a:noFill/>
          <a:ln>
            <a:noFill/>
          </a:ln>
        </p:spPr>
      </p:pic>
      <p:sp>
        <p:nvSpPr>
          <p:cNvPr id="320" name="Google Shape;320;p3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5"/>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First we scale the Gaussian attributes</a:t>
            </a:r>
            <a:endParaRPr/>
          </a:p>
        </p:txBody>
      </p:sp>
      <p:sp>
        <p:nvSpPr>
          <p:cNvPr id="326" name="Google Shape;326;p35"/>
          <p:cNvSpPr txBox="1"/>
          <p:nvPr>
            <p:ph idx="1" type="body"/>
          </p:nvPr>
        </p:nvSpPr>
        <p:spPr>
          <a:xfrm>
            <a:off x="729450" y="1621675"/>
            <a:ext cx="76887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b="1" lang="en"/>
              <a:t>Scale </a:t>
            </a:r>
            <a:r>
              <a:rPr lang="en"/>
              <a:t>Gaussian attributes to prevent over-distorting important ones</a:t>
            </a:r>
            <a:endParaRPr/>
          </a:p>
        </p:txBody>
      </p:sp>
      <p:pic>
        <p:nvPicPr>
          <p:cNvPr id="327" name="Google Shape;327;p35"/>
          <p:cNvPicPr preferRelativeResize="0"/>
          <p:nvPr/>
        </p:nvPicPr>
        <p:blipFill rotWithShape="1">
          <a:blip r:embed="rId3">
            <a:alphaModFix/>
          </a:blip>
          <a:srcRect b="0" l="0" r="67746" t="0"/>
          <a:stretch/>
        </p:blipFill>
        <p:spPr>
          <a:xfrm>
            <a:off x="1161900" y="3790241"/>
            <a:ext cx="2143375" cy="992900"/>
          </a:xfrm>
          <a:prstGeom prst="rect">
            <a:avLst/>
          </a:prstGeom>
          <a:noFill/>
          <a:ln>
            <a:noFill/>
          </a:ln>
        </p:spPr>
      </p:pic>
      <p:sp>
        <p:nvSpPr>
          <p:cNvPr id="328" name="Google Shape;328;p35"/>
          <p:cNvSpPr/>
          <p:nvPr/>
        </p:nvSpPr>
        <p:spPr>
          <a:xfrm flipH="1">
            <a:off x="488600" y="4143775"/>
            <a:ext cx="773400" cy="219900"/>
          </a:xfrm>
          <a:prstGeom prst="bentUpArrow">
            <a:avLst>
              <a:gd fmla="val 25000" name="adj1"/>
              <a:gd fmla="val 25000" name="adj2"/>
              <a:gd fmla="val 25000" name="adj3"/>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descr="{&quot;font&quot;:{&quot;color&quot;:&quot;#EB5600&quot;,&quot;size&quot;:16.5,&quot;family&quot;:&quot;Lato&quot;},&quot;code&quot;:&quot;$$\\mathbf{\\left[\\,S,\\,R,\\,o,\\,SH\\,\\right]}$$&quot;,&quot;id&quot;:&quot;4&quot;,&quot;aid&quot;:null,&quot;type&quot;:&quot;$$&quot;,&quot;backgroundColor&quot;:&quot;#FFFFFF&quot;,&quot;backgroundColorModified&quot;:false,&quot;ts&quot;:1721089292682,&quot;cs&quot;:&quot;byDKSc9bgP91soEnmXlySQ==&quot;,&quot;size&quot;:{&quot;width&quot;:143.08425354330709,&quot;height&quot;:23.086605249343865}}" id="329" name="Google Shape;329;p35"/>
          <p:cNvPicPr preferRelativeResize="0"/>
          <p:nvPr/>
        </p:nvPicPr>
        <p:blipFill>
          <a:blip r:embed="rId4">
            <a:alphaModFix/>
          </a:blip>
          <a:stretch>
            <a:fillRect/>
          </a:stretch>
        </p:blipFill>
        <p:spPr>
          <a:xfrm>
            <a:off x="132012" y="3882774"/>
            <a:ext cx="1171375" cy="189001"/>
          </a:xfrm>
          <a:prstGeom prst="rect">
            <a:avLst/>
          </a:prstGeom>
          <a:noFill/>
          <a:ln>
            <a:noFill/>
          </a:ln>
        </p:spPr>
      </p:pic>
      <p:pic>
        <p:nvPicPr>
          <p:cNvPr id="330" name="Google Shape;330;p35"/>
          <p:cNvPicPr preferRelativeResize="0"/>
          <p:nvPr/>
        </p:nvPicPr>
        <p:blipFill>
          <a:blip r:embed="rId5">
            <a:alphaModFix amt="20000"/>
          </a:blip>
          <a:stretch>
            <a:fillRect/>
          </a:stretch>
        </p:blipFill>
        <p:spPr>
          <a:xfrm>
            <a:off x="1163088" y="2054184"/>
            <a:ext cx="6821422" cy="2940587"/>
          </a:xfrm>
          <a:prstGeom prst="rect">
            <a:avLst/>
          </a:prstGeom>
          <a:noFill/>
          <a:ln>
            <a:noFill/>
          </a:ln>
        </p:spPr>
      </p:pic>
      <p:sp>
        <p:nvSpPr>
          <p:cNvPr id="331" name="Google Shape;331;p35"/>
          <p:cNvSpPr txBox="1"/>
          <p:nvPr/>
        </p:nvSpPr>
        <p:spPr>
          <a:xfrm>
            <a:off x="-26600" y="3428651"/>
            <a:ext cx="2057700" cy="21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EB5600"/>
                </a:solidFill>
                <a:latin typeface="Lato"/>
                <a:ea typeface="Lato"/>
                <a:cs typeface="Lato"/>
                <a:sym typeface="Lato"/>
              </a:rPr>
              <a:t>❗️</a:t>
            </a:r>
            <a:r>
              <a:rPr lang="en" sz="1100">
                <a:solidFill>
                  <a:srgbClr val="EB5600"/>
                </a:solidFill>
                <a:latin typeface="Lato"/>
                <a:ea typeface="Lato"/>
                <a:cs typeface="Lato"/>
                <a:sym typeface="Lato"/>
              </a:rPr>
              <a:t>Position </a:t>
            </a:r>
            <a:r>
              <a:rPr b="1" i="1" lang="en" sz="1300">
                <a:solidFill>
                  <a:srgbClr val="EB5600"/>
                </a:solidFill>
                <a:latin typeface="Cambria Math"/>
                <a:ea typeface="Cambria Math"/>
                <a:cs typeface="Cambria Math"/>
                <a:sym typeface="Cambria Math"/>
              </a:rPr>
              <a:t>μ</a:t>
            </a:r>
            <a:r>
              <a:rPr lang="en" sz="1100">
                <a:solidFill>
                  <a:srgbClr val="EB5600"/>
                </a:solidFill>
                <a:latin typeface="Lato"/>
                <a:ea typeface="Lato"/>
                <a:cs typeface="Lato"/>
                <a:sym typeface="Lato"/>
              </a:rPr>
              <a:t>  is compressed</a:t>
            </a:r>
            <a:endParaRPr sz="1100">
              <a:solidFill>
                <a:srgbClr val="EB5600"/>
              </a:solidFill>
              <a:latin typeface="Lato"/>
              <a:ea typeface="Lato"/>
              <a:cs typeface="Lato"/>
              <a:sym typeface="Lato"/>
            </a:endParaRPr>
          </a:p>
          <a:p>
            <a:pPr indent="228600" lvl="0" marL="0" rtl="0" algn="l">
              <a:spcBef>
                <a:spcPts val="0"/>
              </a:spcBef>
              <a:spcAft>
                <a:spcPts val="0"/>
              </a:spcAft>
              <a:buNone/>
            </a:pPr>
            <a:r>
              <a:rPr lang="en" sz="1100">
                <a:solidFill>
                  <a:srgbClr val="EB5600"/>
                </a:solidFill>
                <a:latin typeface="Lato"/>
                <a:ea typeface="Lato"/>
                <a:cs typeface="Lato"/>
                <a:sym typeface="Lato"/>
              </a:rPr>
              <a:t>using DEFLATE algorithm</a:t>
            </a:r>
            <a:endParaRPr sz="1100">
              <a:solidFill>
                <a:srgbClr val="EB5600"/>
              </a:solidFill>
              <a:latin typeface="Lato"/>
              <a:ea typeface="Lato"/>
              <a:cs typeface="Lato"/>
              <a:sym typeface="Lato"/>
            </a:endParaRPr>
          </a:p>
        </p:txBody>
      </p:sp>
      <p:sp>
        <p:nvSpPr>
          <p:cNvPr id="332" name="Google Shape;332;p3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36"/>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Our </a:t>
            </a:r>
            <a:r>
              <a:rPr lang="en">
                <a:solidFill>
                  <a:schemeClr val="dk1"/>
                </a:solidFill>
              </a:rPr>
              <a:t>second</a:t>
            </a:r>
            <a:r>
              <a:rPr lang="en"/>
              <a:t> step is learning entropy model for coding</a:t>
            </a:r>
            <a:endParaRPr/>
          </a:p>
        </p:txBody>
      </p:sp>
      <p:sp>
        <p:nvSpPr>
          <p:cNvPr id="338" name="Google Shape;338;p36"/>
          <p:cNvSpPr txBox="1"/>
          <p:nvPr>
            <p:ph idx="1" type="body"/>
          </p:nvPr>
        </p:nvSpPr>
        <p:spPr>
          <a:xfrm>
            <a:off x="729450" y="1621675"/>
            <a:ext cx="81912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b="1" lang="en"/>
              <a:t>Encode</a:t>
            </a:r>
            <a:r>
              <a:rPr lang="en"/>
              <a:t> Gaussian attributes, </a:t>
            </a:r>
            <a:r>
              <a:rPr b="1" lang="en"/>
              <a:t>scale</a:t>
            </a:r>
            <a:r>
              <a:rPr lang="en"/>
              <a:t> and </a:t>
            </a:r>
            <a:r>
              <a:rPr b="1" lang="en"/>
              <a:t>quantize</a:t>
            </a:r>
            <a:r>
              <a:rPr lang="en"/>
              <a:t> to form latent representation for entropy parameters</a:t>
            </a:r>
            <a:endParaRPr/>
          </a:p>
        </p:txBody>
      </p:sp>
      <p:pic>
        <p:nvPicPr>
          <p:cNvPr id="339" name="Google Shape;339;p36"/>
          <p:cNvPicPr preferRelativeResize="0"/>
          <p:nvPr/>
        </p:nvPicPr>
        <p:blipFill>
          <a:blip r:embed="rId3">
            <a:alphaModFix/>
          </a:blip>
          <a:stretch>
            <a:fillRect/>
          </a:stretch>
        </p:blipFill>
        <p:spPr>
          <a:xfrm>
            <a:off x="2005641" y="2043400"/>
            <a:ext cx="5811523" cy="2514599"/>
          </a:xfrm>
          <a:prstGeom prst="rect">
            <a:avLst/>
          </a:prstGeom>
          <a:noFill/>
          <a:ln>
            <a:noFill/>
          </a:ln>
        </p:spPr>
      </p:pic>
      <p:pic>
        <p:nvPicPr>
          <p:cNvPr id="340" name="Google Shape;340;p36"/>
          <p:cNvPicPr preferRelativeResize="0"/>
          <p:nvPr/>
        </p:nvPicPr>
        <p:blipFill>
          <a:blip r:embed="rId4">
            <a:alphaModFix amt="20000"/>
          </a:blip>
          <a:stretch>
            <a:fillRect/>
          </a:stretch>
        </p:blipFill>
        <p:spPr>
          <a:xfrm>
            <a:off x="1171725" y="2054175"/>
            <a:ext cx="6805228" cy="2933625"/>
          </a:xfrm>
          <a:prstGeom prst="rect">
            <a:avLst/>
          </a:prstGeom>
          <a:noFill/>
          <a:ln>
            <a:noFill/>
          </a:ln>
        </p:spPr>
      </p:pic>
      <p:sp>
        <p:nvSpPr>
          <p:cNvPr id="341" name="Google Shape;341;p3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7"/>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Our </a:t>
            </a:r>
            <a:r>
              <a:rPr lang="en">
                <a:solidFill>
                  <a:schemeClr val="dk1"/>
                </a:solidFill>
              </a:rPr>
              <a:t>second</a:t>
            </a:r>
            <a:r>
              <a:rPr lang="en"/>
              <a:t> step is learning entropy model for coding</a:t>
            </a:r>
            <a:endParaRPr/>
          </a:p>
        </p:txBody>
      </p:sp>
      <p:sp>
        <p:nvSpPr>
          <p:cNvPr id="347" name="Google Shape;347;p37"/>
          <p:cNvSpPr txBox="1"/>
          <p:nvPr>
            <p:ph idx="1" type="body"/>
          </p:nvPr>
        </p:nvSpPr>
        <p:spPr>
          <a:xfrm>
            <a:off x="729450" y="1621675"/>
            <a:ext cx="76887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b="1" lang="en"/>
              <a:t>Compress</a:t>
            </a:r>
            <a:r>
              <a:rPr lang="en"/>
              <a:t> latent entropy parameters into a bitstring as side information for Gaussian attributes</a:t>
            </a:r>
            <a:endParaRPr/>
          </a:p>
        </p:txBody>
      </p:sp>
      <p:pic>
        <p:nvPicPr>
          <p:cNvPr id="348" name="Google Shape;348;p37"/>
          <p:cNvPicPr preferRelativeResize="0"/>
          <p:nvPr/>
        </p:nvPicPr>
        <p:blipFill>
          <a:blip r:embed="rId3">
            <a:alphaModFix/>
          </a:blip>
          <a:stretch>
            <a:fillRect/>
          </a:stretch>
        </p:blipFill>
        <p:spPr>
          <a:xfrm>
            <a:off x="2006250" y="2049469"/>
            <a:ext cx="5826150" cy="2378251"/>
          </a:xfrm>
          <a:prstGeom prst="rect">
            <a:avLst/>
          </a:prstGeom>
          <a:noFill/>
          <a:ln>
            <a:noFill/>
          </a:ln>
        </p:spPr>
      </p:pic>
      <p:pic>
        <p:nvPicPr>
          <p:cNvPr id="349" name="Google Shape;349;p37"/>
          <p:cNvPicPr preferRelativeResize="0"/>
          <p:nvPr/>
        </p:nvPicPr>
        <p:blipFill>
          <a:blip r:embed="rId4">
            <a:alphaModFix amt="20000"/>
          </a:blip>
          <a:stretch>
            <a:fillRect/>
          </a:stretch>
        </p:blipFill>
        <p:spPr>
          <a:xfrm>
            <a:off x="1163088" y="2054184"/>
            <a:ext cx="6821422" cy="2940587"/>
          </a:xfrm>
          <a:prstGeom prst="rect">
            <a:avLst/>
          </a:prstGeom>
          <a:noFill/>
          <a:ln>
            <a:noFill/>
          </a:ln>
        </p:spPr>
      </p:pic>
      <p:pic>
        <p:nvPicPr>
          <p:cNvPr id="350" name="Google Shape;350;p37"/>
          <p:cNvPicPr preferRelativeResize="0"/>
          <p:nvPr/>
        </p:nvPicPr>
        <p:blipFill>
          <a:blip r:embed="rId5">
            <a:alphaModFix/>
          </a:blip>
          <a:stretch>
            <a:fillRect/>
          </a:stretch>
        </p:blipFill>
        <p:spPr>
          <a:xfrm>
            <a:off x="2940000" y="3452275"/>
            <a:ext cx="4210248" cy="1101899"/>
          </a:xfrm>
          <a:prstGeom prst="rect">
            <a:avLst/>
          </a:prstGeom>
          <a:noFill/>
          <a:ln>
            <a:noFill/>
          </a:ln>
          <a:effectLst>
            <a:outerShdw blurRad="57150" rotWithShape="0" algn="bl" dir="5400000" dist="600075">
              <a:srgbClr val="000000">
                <a:alpha val="50000"/>
              </a:srgbClr>
            </a:outerShdw>
          </a:effectLst>
        </p:spPr>
      </p:pic>
      <p:cxnSp>
        <p:nvCxnSpPr>
          <p:cNvPr id="351" name="Google Shape;351;p37"/>
          <p:cNvCxnSpPr/>
          <p:nvPr/>
        </p:nvCxnSpPr>
        <p:spPr>
          <a:xfrm flipH="1" rot="10800000">
            <a:off x="3455975" y="3059850"/>
            <a:ext cx="868200" cy="446700"/>
          </a:xfrm>
          <a:prstGeom prst="straightConnector1">
            <a:avLst/>
          </a:prstGeom>
          <a:noFill/>
          <a:ln cap="flat" cmpd="sng" w="28575">
            <a:solidFill>
              <a:schemeClr val="dk1"/>
            </a:solidFill>
            <a:prstDash val="dot"/>
            <a:round/>
            <a:headEnd len="med" w="med" type="none"/>
            <a:tailEnd len="med" w="med" type="none"/>
          </a:ln>
        </p:spPr>
      </p:cxnSp>
      <p:cxnSp>
        <p:nvCxnSpPr>
          <p:cNvPr id="352" name="Google Shape;352;p37"/>
          <p:cNvCxnSpPr/>
          <p:nvPr/>
        </p:nvCxnSpPr>
        <p:spPr>
          <a:xfrm rot="10800000">
            <a:off x="5419925" y="3068250"/>
            <a:ext cx="851400" cy="438300"/>
          </a:xfrm>
          <a:prstGeom prst="straightConnector1">
            <a:avLst/>
          </a:prstGeom>
          <a:noFill/>
          <a:ln cap="flat" cmpd="sng" w="28575">
            <a:solidFill>
              <a:schemeClr val="dk1"/>
            </a:solidFill>
            <a:prstDash val="dot"/>
            <a:round/>
            <a:headEnd len="med" w="med" type="none"/>
            <a:tailEnd len="med" w="med" type="none"/>
          </a:ln>
        </p:spPr>
      </p:cxnSp>
      <p:sp>
        <p:nvSpPr>
          <p:cNvPr id="353" name="Google Shape;353;p3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38"/>
          <p:cNvPicPr preferRelativeResize="0"/>
          <p:nvPr/>
        </p:nvPicPr>
        <p:blipFill>
          <a:blip r:embed="rId3">
            <a:alphaModFix amt="20000"/>
          </a:blip>
          <a:stretch>
            <a:fillRect/>
          </a:stretch>
        </p:blipFill>
        <p:spPr>
          <a:xfrm>
            <a:off x="1163088" y="2054184"/>
            <a:ext cx="6821422" cy="2940587"/>
          </a:xfrm>
          <a:prstGeom prst="rect">
            <a:avLst/>
          </a:prstGeom>
          <a:noFill/>
          <a:ln>
            <a:noFill/>
          </a:ln>
        </p:spPr>
      </p:pic>
      <p:sp>
        <p:nvSpPr>
          <p:cNvPr id="359" name="Google Shape;359;p38"/>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Our </a:t>
            </a:r>
            <a:r>
              <a:rPr lang="en">
                <a:solidFill>
                  <a:schemeClr val="dk1"/>
                </a:solidFill>
              </a:rPr>
              <a:t>second</a:t>
            </a:r>
            <a:r>
              <a:rPr lang="en"/>
              <a:t> step is learning entropy model for coding</a:t>
            </a:r>
            <a:endParaRPr/>
          </a:p>
        </p:txBody>
      </p:sp>
      <p:sp>
        <p:nvSpPr>
          <p:cNvPr id="360" name="Google Shape;360;p38"/>
          <p:cNvSpPr txBox="1"/>
          <p:nvPr>
            <p:ph idx="1" type="body"/>
          </p:nvPr>
        </p:nvSpPr>
        <p:spPr>
          <a:xfrm>
            <a:off x="729450" y="1621675"/>
            <a:ext cx="76887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b="1" lang="en"/>
              <a:t>Decode</a:t>
            </a:r>
            <a:r>
              <a:rPr lang="en"/>
              <a:t> latent entropy parameters for entropy coding of Gaussian attributes</a:t>
            </a:r>
            <a:endParaRPr/>
          </a:p>
          <a:p>
            <a:pPr indent="0" lvl="0" marL="0" rtl="0" algn="l">
              <a:spcBef>
                <a:spcPts val="1200"/>
              </a:spcBef>
              <a:spcAft>
                <a:spcPts val="1200"/>
              </a:spcAft>
              <a:buNone/>
            </a:pPr>
            <a:r>
              <a:t/>
            </a:r>
            <a:endParaRPr/>
          </a:p>
        </p:txBody>
      </p:sp>
      <p:sp>
        <p:nvSpPr>
          <p:cNvPr id="361" name="Google Shape;361;p3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62" name="Google Shape;362;p38"/>
          <p:cNvPicPr preferRelativeResize="0"/>
          <p:nvPr/>
        </p:nvPicPr>
        <p:blipFill>
          <a:blip r:embed="rId4">
            <a:alphaModFix/>
          </a:blip>
          <a:stretch>
            <a:fillRect/>
          </a:stretch>
        </p:blipFill>
        <p:spPr>
          <a:xfrm>
            <a:off x="2002025" y="2054175"/>
            <a:ext cx="5845898" cy="20095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39"/>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Our </a:t>
            </a:r>
            <a:r>
              <a:rPr lang="en">
                <a:solidFill>
                  <a:schemeClr val="dk1"/>
                </a:solidFill>
              </a:rPr>
              <a:t>second</a:t>
            </a:r>
            <a:r>
              <a:rPr lang="en"/>
              <a:t> step is learning entropy model for coding</a:t>
            </a:r>
            <a:endParaRPr/>
          </a:p>
        </p:txBody>
      </p:sp>
      <p:sp>
        <p:nvSpPr>
          <p:cNvPr id="368" name="Google Shape;368;p39"/>
          <p:cNvSpPr txBox="1"/>
          <p:nvPr>
            <p:ph idx="1" type="body"/>
          </p:nvPr>
        </p:nvSpPr>
        <p:spPr>
          <a:xfrm>
            <a:off x="729450" y="1621675"/>
            <a:ext cx="76887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b="1" lang="en"/>
              <a:t>Scale</a:t>
            </a:r>
            <a:r>
              <a:rPr lang="en"/>
              <a:t>, </a:t>
            </a:r>
            <a:r>
              <a:rPr b="1" lang="en"/>
              <a:t>quantize</a:t>
            </a:r>
            <a:r>
              <a:rPr lang="en"/>
              <a:t> and </a:t>
            </a:r>
            <a:r>
              <a:rPr b="1" lang="en"/>
              <a:t>encode</a:t>
            </a:r>
            <a:r>
              <a:rPr lang="en"/>
              <a:t> Gaussian parameters into a bitstring</a:t>
            </a:r>
            <a:endParaRPr/>
          </a:p>
          <a:p>
            <a:pPr indent="0" lvl="0" marL="0" rtl="0" algn="l">
              <a:spcBef>
                <a:spcPts val="1200"/>
              </a:spcBef>
              <a:spcAft>
                <a:spcPts val="1200"/>
              </a:spcAft>
              <a:buNone/>
            </a:pPr>
            <a:r>
              <a:t/>
            </a:r>
            <a:endParaRPr/>
          </a:p>
        </p:txBody>
      </p:sp>
      <p:pic>
        <p:nvPicPr>
          <p:cNvPr id="369" name="Google Shape;369;p39"/>
          <p:cNvPicPr preferRelativeResize="0"/>
          <p:nvPr/>
        </p:nvPicPr>
        <p:blipFill>
          <a:blip r:embed="rId3">
            <a:alphaModFix amt="20000"/>
          </a:blip>
          <a:stretch>
            <a:fillRect/>
          </a:stretch>
        </p:blipFill>
        <p:spPr>
          <a:xfrm>
            <a:off x="1163088" y="2054184"/>
            <a:ext cx="6821422" cy="2940587"/>
          </a:xfrm>
          <a:prstGeom prst="rect">
            <a:avLst/>
          </a:prstGeom>
          <a:noFill/>
          <a:ln>
            <a:noFill/>
          </a:ln>
        </p:spPr>
      </p:pic>
      <p:pic>
        <p:nvPicPr>
          <p:cNvPr id="370" name="Google Shape;370;p39"/>
          <p:cNvPicPr preferRelativeResize="0"/>
          <p:nvPr/>
        </p:nvPicPr>
        <p:blipFill rotWithShape="1">
          <a:blip r:embed="rId4">
            <a:alphaModFix/>
          </a:blip>
          <a:srcRect b="0" l="0" r="20012" t="0"/>
          <a:stretch/>
        </p:blipFill>
        <p:spPr>
          <a:xfrm>
            <a:off x="1169206" y="2640700"/>
            <a:ext cx="5304289" cy="2354075"/>
          </a:xfrm>
          <a:prstGeom prst="rect">
            <a:avLst/>
          </a:prstGeom>
          <a:noFill/>
          <a:ln>
            <a:noFill/>
          </a:ln>
        </p:spPr>
      </p:pic>
      <p:sp>
        <p:nvSpPr>
          <p:cNvPr id="371" name="Google Shape;371;p3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0"/>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Our </a:t>
            </a:r>
            <a:r>
              <a:rPr lang="en">
                <a:solidFill>
                  <a:schemeClr val="dk1"/>
                </a:solidFill>
              </a:rPr>
              <a:t>second</a:t>
            </a:r>
            <a:r>
              <a:rPr lang="en"/>
              <a:t> step is learning entropy model for coding</a:t>
            </a:r>
            <a:endParaRPr/>
          </a:p>
        </p:txBody>
      </p:sp>
      <p:sp>
        <p:nvSpPr>
          <p:cNvPr id="377" name="Google Shape;377;p40"/>
          <p:cNvSpPr txBox="1"/>
          <p:nvPr>
            <p:ph idx="1" type="body"/>
          </p:nvPr>
        </p:nvSpPr>
        <p:spPr>
          <a:xfrm>
            <a:off x="729450" y="1621675"/>
            <a:ext cx="76887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b="1" lang="en"/>
              <a:t>Decode</a:t>
            </a:r>
            <a:r>
              <a:rPr lang="en"/>
              <a:t> and </a:t>
            </a:r>
            <a:r>
              <a:rPr b="1" lang="en"/>
              <a:t>rescale </a:t>
            </a:r>
            <a:r>
              <a:rPr lang="en"/>
              <a:t>Gaussian attributes</a:t>
            </a:r>
            <a:endParaRPr/>
          </a:p>
          <a:p>
            <a:pPr indent="0" lvl="0" marL="0" rtl="0" algn="l">
              <a:spcBef>
                <a:spcPts val="1200"/>
              </a:spcBef>
              <a:spcAft>
                <a:spcPts val="1200"/>
              </a:spcAft>
              <a:buNone/>
            </a:pPr>
            <a:r>
              <a:t/>
            </a:r>
            <a:endParaRPr/>
          </a:p>
        </p:txBody>
      </p:sp>
      <p:pic>
        <p:nvPicPr>
          <p:cNvPr id="378" name="Google Shape;378;p40"/>
          <p:cNvPicPr preferRelativeResize="0"/>
          <p:nvPr/>
        </p:nvPicPr>
        <p:blipFill rotWithShape="1">
          <a:blip r:embed="rId3">
            <a:alphaModFix/>
          </a:blip>
          <a:srcRect b="0" l="0" r="0" t="57789"/>
          <a:stretch/>
        </p:blipFill>
        <p:spPr>
          <a:xfrm>
            <a:off x="5812682" y="3976475"/>
            <a:ext cx="2185699" cy="983751"/>
          </a:xfrm>
          <a:prstGeom prst="rect">
            <a:avLst/>
          </a:prstGeom>
          <a:noFill/>
          <a:ln>
            <a:noFill/>
          </a:ln>
        </p:spPr>
      </p:pic>
      <p:sp>
        <p:nvSpPr>
          <p:cNvPr id="379" name="Google Shape;379;p40"/>
          <p:cNvSpPr/>
          <p:nvPr/>
        </p:nvSpPr>
        <p:spPr>
          <a:xfrm>
            <a:off x="7874796" y="4122277"/>
            <a:ext cx="773400" cy="219900"/>
          </a:xfrm>
          <a:prstGeom prst="bentUpArrow">
            <a:avLst>
              <a:gd fmla="val 25000" name="adj1"/>
              <a:gd fmla="val 25000" name="adj2"/>
              <a:gd fmla="val 25000" name="adj3"/>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descr="{&quot;type&quot;:&quot;$$&quot;,&quot;id&quot;:&quot;2&quot;,&quot;font&quot;:{&quot;family&quot;:&quot;Lato&quot;,&quot;size&quot;:13,&quot;color&quot;:&quot;#EB5600&quot;},&quot;aid&quot;:null,&quot;backgroundColor&quot;:&quot;#FFFFFF&quot;,&quot;code&quot;:&quot;$$\\mathbf{\\left[\\,\\hat{S}, \\hat{R}, \\hat{o}, \\widehat{SH}\\,\\right]}$$&quot;,&quot;backgroundColorModified&quot;:false,&quot;ts&quot;:1721089150095,&quot;cs&quot;:&quot;UUoWk9x5O3faQdT4MQRjrQ==&quot;,&quot;size&quot;:{&quot;width&quot;:103.83333333333333,&quot;height&quot;:31.666666666666668}}" id="380" name="Google Shape;380;p40"/>
          <p:cNvPicPr preferRelativeResize="0"/>
          <p:nvPr/>
        </p:nvPicPr>
        <p:blipFill>
          <a:blip r:embed="rId4">
            <a:alphaModFix/>
          </a:blip>
          <a:stretch>
            <a:fillRect/>
          </a:stretch>
        </p:blipFill>
        <p:spPr>
          <a:xfrm>
            <a:off x="8057165" y="3776650"/>
            <a:ext cx="989013" cy="301625"/>
          </a:xfrm>
          <a:prstGeom prst="rect">
            <a:avLst/>
          </a:prstGeom>
          <a:noFill/>
          <a:ln>
            <a:noFill/>
          </a:ln>
        </p:spPr>
      </p:pic>
      <p:sp>
        <p:nvSpPr>
          <p:cNvPr id="381" name="Google Shape;381;p40"/>
          <p:cNvSpPr txBox="1"/>
          <p:nvPr/>
        </p:nvSpPr>
        <p:spPr>
          <a:xfrm>
            <a:off x="7929350" y="2483025"/>
            <a:ext cx="1050300" cy="48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accent3"/>
              </a:solidFill>
              <a:latin typeface="Lato"/>
              <a:ea typeface="Lato"/>
              <a:cs typeface="Lato"/>
              <a:sym typeface="Lato"/>
            </a:endParaRPr>
          </a:p>
        </p:txBody>
      </p:sp>
      <p:pic>
        <p:nvPicPr>
          <p:cNvPr id="382" name="Google Shape;382;p40"/>
          <p:cNvPicPr preferRelativeResize="0"/>
          <p:nvPr/>
        </p:nvPicPr>
        <p:blipFill>
          <a:blip r:embed="rId5">
            <a:alphaModFix amt="20000"/>
          </a:blip>
          <a:stretch>
            <a:fillRect/>
          </a:stretch>
        </p:blipFill>
        <p:spPr>
          <a:xfrm>
            <a:off x="1163088" y="2054184"/>
            <a:ext cx="6821422" cy="2940587"/>
          </a:xfrm>
          <a:prstGeom prst="rect">
            <a:avLst/>
          </a:prstGeom>
          <a:noFill/>
          <a:ln>
            <a:noFill/>
          </a:ln>
        </p:spPr>
      </p:pic>
      <p:sp>
        <p:nvSpPr>
          <p:cNvPr id="383" name="Google Shape;383;p4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7" name="Shape 387"/>
        <p:cNvGrpSpPr/>
        <p:nvPr/>
      </p:nvGrpSpPr>
      <p:grpSpPr>
        <a:xfrm>
          <a:off x="0" y="0"/>
          <a:ext cx="0" cy="0"/>
          <a:chOff x="0" y="0"/>
          <a:chExt cx="0" cy="0"/>
        </a:xfrm>
      </p:grpSpPr>
      <p:sp>
        <p:nvSpPr>
          <p:cNvPr id="388" name="Google Shape;388;p41"/>
          <p:cNvSpPr/>
          <p:nvPr/>
        </p:nvSpPr>
        <p:spPr>
          <a:xfrm>
            <a:off x="3022500" y="3906306"/>
            <a:ext cx="1132500" cy="1125000"/>
          </a:xfrm>
          <a:prstGeom prst="ellipse">
            <a:avLst/>
          </a:prstGeom>
          <a:solidFill>
            <a:srgbClr val="FF0000">
              <a:alpha val="316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389" name="Google Shape;389;p41"/>
          <p:cNvSpPr/>
          <p:nvPr/>
        </p:nvSpPr>
        <p:spPr>
          <a:xfrm>
            <a:off x="3022500" y="2220000"/>
            <a:ext cx="1132500" cy="1125000"/>
          </a:xfrm>
          <a:prstGeom prst="ellipse">
            <a:avLst/>
          </a:prstGeom>
          <a:solidFill>
            <a:srgbClr val="FF0000">
              <a:alpha val="48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pic>
        <p:nvPicPr>
          <p:cNvPr id="390" name="Google Shape;390;p41"/>
          <p:cNvPicPr preferRelativeResize="0"/>
          <p:nvPr/>
        </p:nvPicPr>
        <p:blipFill>
          <a:blip r:embed="rId3">
            <a:alphaModFix/>
          </a:blip>
          <a:stretch>
            <a:fillRect/>
          </a:stretch>
        </p:blipFill>
        <p:spPr>
          <a:xfrm>
            <a:off x="1163088" y="2054184"/>
            <a:ext cx="6821422" cy="2940587"/>
          </a:xfrm>
          <a:prstGeom prst="rect">
            <a:avLst/>
          </a:prstGeom>
          <a:noFill/>
          <a:ln>
            <a:noFill/>
          </a:ln>
        </p:spPr>
      </p:pic>
      <p:sp>
        <p:nvSpPr>
          <p:cNvPr id="391" name="Google Shape;391;p41"/>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Any </a:t>
            </a:r>
            <a:r>
              <a:rPr lang="en">
                <a:solidFill>
                  <a:srgbClr val="EB5600"/>
                </a:solidFill>
              </a:rPr>
              <a:t>problem </a:t>
            </a:r>
            <a:r>
              <a:rPr lang="en"/>
              <a:t>about the training pipeline?</a:t>
            </a:r>
            <a:endParaRPr/>
          </a:p>
        </p:txBody>
      </p:sp>
      <p:sp>
        <p:nvSpPr>
          <p:cNvPr id="392" name="Google Shape;392;p41"/>
          <p:cNvSpPr txBox="1"/>
          <p:nvPr>
            <p:ph idx="1" type="body"/>
          </p:nvPr>
        </p:nvSpPr>
        <p:spPr>
          <a:xfrm>
            <a:off x="729450" y="1621675"/>
            <a:ext cx="83553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b="1" lang="en"/>
              <a:t>Quantization</a:t>
            </a:r>
            <a:r>
              <a:rPr lang="en"/>
              <a:t> is not differentiable… →	Approximate it with </a:t>
            </a:r>
            <a:r>
              <a:rPr i="1" lang="en"/>
              <a:t>soft quantization</a:t>
            </a:r>
            <a:r>
              <a:rPr lang="en"/>
              <a:t> (additive noise) during training</a:t>
            </a:r>
            <a:endParaRPr/>
          </a:p>
          <a:p>
            <a:pPr indent="0" lvl="0" marL="0" rtl="0" algn="l">
              <a:spcBef>
                <a:spcPts val="1200"/>
              </a:spcBef>
              <a:spcAft>
                <a:spcPts val="1200"/>
              </a:spcAft>
              <a:buNone/>
            </a:pPr>
            <a:r>
              <a:t/>
            </a:r>
            <a:endParaRPr/>
          </a:p>
        </p:txBody>
      </p:sp>
      <p:sp>
        <p:nvSpPr>
          <p:cNvPr id="393" name="Google Shape;393;p41"/>
          <p:cNvSpPr txBox="1"/>
          <p:nvPr/>
        </p:nvSpPr>
        <p:spPr>
          <a:xfrm>
            <a:off x="2905825" y="2869750"/>
            <a:ext cx="384600" cy="5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chemeClr val="accent1"/>
                </a:solidFill>
                <a:latin typeface="Lato"/>
                <a:ea typeface="Lato"/>
                <a:cs typeface="Lato"/>
                <a:sym typeface="Lato"/>
              </a:rPr>
              <a:t>❗️</a:t>
            </a:r>
            <a:endParaRPr sz="3200">
              <a:solidFill>
                <a:schemeClr val="accent1"/>
              </a:solidFill>
              <a:latin typeface="Lato"/>
              <a:ea typeface="Lato"/>
              <a:cs typeface="Lato"/>
              <a:sym typeface="Lato"/>
            </a:endParaRPr>
          </a:p>
        </p:txBody>
      </p:sp>
      <p:sp>
        <p:nvSpPr>
          <p:cNvPr id="394" name="Google Shape;394;p41"/>
          <p:cNvSpPr txBox="1"/>
          <p:nvPr/>
        </p:nvSpPr>
        <p:spPr>
          <a:xfrm>
            <a:off x="2907559" y="4564938"/>
            <a:ext cx="384600" cy="5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chemeClr val="accent1"/>
                </a:solidFill>
                <a:latin typeface="Lato"/>
                <a:ea typeface="Lato"/>
                <a:cs typeface="Lato"/>
                <a:sym typeface="Lato"/>
              </a:rPr>
              <a:t>❗️</a:t>
            </a:r>
            <a:endParaRPr sz="3200">
              <a:solidFill>
                <a:schemeClr val="accent1"/>
              </a:solidFill>
              <a:latin typeface="Lato"/>
              <a:ea typeface="Lato"/>
              <a:cs typeface="Lato"/>
              <a:sym typeface="Lato"/>
            </a:endParaRPr>
          </a:p>
        </p:txBody>
      </p:sp>
      <p:sp>
        <p:nvSpPr>
          <p:cNvPr id="395" name="Google Shape;395;p4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5"/>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0" lang="en">
                <a:solidFill>
                  <a:schemeClr val="accent1"/>
                </a:solidFill>
                <a:latin typeface="Lato"/>
                <a:ea typeface="Lato"/>
                <a:cs typeface="Lato"/>
                <a:sym typeface="Lato"/>
              </a:rPr>
              <a:t>🖼️</a:t>
            </a:r>
            <a:r>
              <a:rPr b="0" lang="en" sz="3200">
                <a:solidFill>
                  <a:schemeClr val="accent1"/>
                </a:solidFill>
                <a:latin typeface="Lato"/>
                <a:ea typeface="Lato"/>
                <a:cs typeface="Lato"/>
                <a:sym typeface="Lato"/>
              </a:rPr>
              <a:t>  </a:t>
            </a:r>
            <a:r>
              <a:rPr lang="en"/>
              <a:t>Background</a:t>
            </a:r>
            <a:endParaRPr/>
          </a:p>
        </p:txBody>
      </p:sp>
      <p:sp>
        <p:nvSpPr>
          <p:cNvPr id="105" name="Google Shape;105;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42"/>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Training procedure has 2 steps</a:t>
            </a:r>
            <a:endParaRPr/>
          </a:p>
        </p:txBody>
      </p:sp>
      <p:sp>
        <p:nvSpPr>
          <p:cNvPr id="401" name="Google Shape;401;p42"/>
          <p:cNvSpPr txBox="1"/>
          <p:nvPr>
            <p:ph idx="1" type="body"/>
          </p:nvPr>
        </p:nvSpPr>
        <p:spPr>
          <a:xfrm>
            <a:off x="729450" y="1621675"/>
            <a:ext cx="76887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b="1" lang="en"/>
              <a:t>Optimize </a:t>
            </a:r>
            <a:r>
              <a:rPr lang="en"/>
              <a:t>Gaussian primitives for 25K iterations using MCMC framework</a:t>
            </a:r>
            <a:endParaRPr/>
          </a:p>
          <a:p>
            <a:pPr indent="0" lvl="0" marL="457200" rtl="0" algn="l">
              <a:spcBef>
                <a:spcPts val="0"/>
              </a:spcBef>
              <a:spcAft>
                <a:spcPts val="0"/>
              </a:spcAft>
              <a:buNone/>
            </a:pPr>
            <a:r>
              <a:t/>
            </a:r>
            <a:endParaRPr/>
          </a:p>
          <a:p>
            <a:pPr indent="-311150" lvl="0" marL="457200" rtl="0" algn="l">
              <a:spcBef>
                <a:spcPts val="0"/>
              </a:spcBef>
              <a:spcAft>
                <a:spcPts val="0"/>
              </a:spcAft>
              <a:buSzPts val="1300"/>
              <a:buChar char="●"/>
            </a:pPr>
            <a:r>
              <a:rPr b="1" lang="en"/>
              <a:t>Train</a:t>
            </a:r>
            <a:r>
              <a:rPr lang="en"/>
              <a:t> the entropy model for 5K iterations without optimizing Gaussian </a:t>
            </a:r>
            <a:r>
              <a:rPr i="1" lang="en"/>
              <a:t>position, scaling</a:t>
            </a:r>
            <a:r>
              <a:rPr lang="en"/>
              <a:t> and </a:t>
            </a:r>
            <a:r>
              <a:rPr i="1" lang="en"/>
              <a:t>rotation</a:t>
            </a:r>
            <a:endParaRPr i="1"/>
          </a:p>
          <a:p>
            <a:pPr indent="-311150" lvl="1" marL="914400" rtl="0" algn="l">
              <a:spcBef>
                <a:spcPts val="0"/>
              </a:spcBef>
              <a:spcAft>
                <a:spcPts val="0"/>
              </a:spcAft>
              <a:buSzPts val="1300"/>
              <a:buChar char="○"/>
            </a:pPr>
            <a:r>
              <a:rPr b="1" lang="en"/>
              <a:t>Define</a:t>
            </a:r>
            <a:r>
              <a:rPr lang="en"/>
              <a:t> a rate-distortion loss to optimize for </a:t>
            </a:r>
            <a:r>
              <a:rPr i="1" lang="en"/>
              <a:t>reconstruction quality</a:t>
            </a:r>
            <a:r>
              <a:rPr lang="en"/>
              <a:t> and </a:t>
            </a:r>
            <a:r>
              <a:rPr i="1" lang="en"/>
              <a:t>bitrate</a:t>
            </a:r>
            <a:r>
              <a:rPr lang="en"/>
              <a:t> jointly</a:t>
            </a:r>
            <a:endParaRPr/>
          </a:p>
        </p:txBody>
      </p:sp>
      <p:pic>
        <p:nvPicPr>
          <p:cNvPr id="402" name="Google Shape;402;p42"/>
          <p:cNvPicPr preferRelativeResize="0"/>
          <p:nvPr/>
        </p:nvPicPr>
        <p:blipFill>
          <a:blip r:embed="rId3">
            <a:alphaModFix/>
          </a:blip>
          <a:stretch>
            <a:fillRect/>
          </a:stretch>
        </p:blipFill>
        <p:spPr>
          <a:xfrm>
            <a:off x="1901550" y="3510500"/>
            <a:ext cx="5344499" cy="795975"/>
          </a:xfrm>
          <a:prstGeom prst="rect">
            <a:avLst/>
          </a:prstGeom>
          <a:noFill/>
          <a:ln>
            <a:noFill/>
          </a:ln>
        </p:spPr>
      </p:pic>
      <p:pic>
        <p:nvPicPr>
          <p:cNvPr id="403" name="Google Shape;403;p42"/>
          <p:cNvPicPr preferRelativeResize="0"/>
          <p:nvPr/>
        </p:nvPicPr>
        <p:blipFill>
          <a:blip r:embed="rId4">
            <a:alphaModFix/>
          </a:blip>
          <a:stretch>
            <a:fillRect/>
          </a:stretch>
        </p:blipFill>
        <p:spPr>
          <a:xfrm>
            <a:off x="2148975" y="2964596"/>
            <a:ext cx="4846050" cy="359750"/>
          </a:xfrm>
          <a:prstGeom prst="rect">
            <a:avLst/>
          </a:prstGeom>
          <a:noFill/>
          <a:ln>
            <a:noFill/>
          </a:ln>
        </p:spPr>
      </p:pic>
      <p:sp>
        <p:nvSpPr>
          <p:cNvPr id="404" name="Google Shape;404;p4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43"/>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Learned entropy modeling yields competitive results</a:t>
            </a:r>
            <a:endParaRPr/>
          </a:p>
        </p:txBody>
      </p:sp>
      <p:pic>
        <p:nvPicPr>
          <p:cNvPr id="410" name="Google Shape;410;p43"/>
          <p:cNvPicPr preferRelativeResize="0"/>
          <p:nvPr/>
        </p:nvPicPr>
        <p:blipFill>
          <a:blip r:embed="rId3">
            <a:alphaModFix/>
          </a:blip>
          <a:stretch>
            <a:fillRect/>
          </a:stretch>
        </p:blipFill>
        <p:spPr>
          <a:xfrm>
            <a:off x="152400" y="1549050"/>
            <a:ext cx="8736449" cy="3442050"/>
          </a:xfrm>
          <a:prstGeom prst="rect">
            <a:avLst/>
          </a:prstGeom>
          <a:noFill/>
          <a:ln>
            <a:noFill/>
          </a:ln>
        </p:spPr>
      </p:pic>
      <p:sp>
        <p:nvSpPr>
          <p:cNvPr id="411" name="Google Shape;411;p4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44"/>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Gaussian parameters are significantly compressed</a:t>
            </a:r>
            <a:endParaRPr/>
          </a:p>
        </p:txBody>
      </p:sp>
      <p:grpSp>
        <p:nvGrpSpPr>
          <p:cNvPr id="417" name="Google Shape;417;p44"/>
          <p:cNvGrpSpPr/>
          <p:nvPr/>
        </p:nvGrpSpPr>
        <p:grpSpPr>
          <a:xfrm>
            <a:off x="987913" y="1405625"/>
            <a:ext cx="6558582" cy="3746860"/>
            <a:chOff x="1292713" y="1405625"/>
            <a:chExt cx="6558582" cy="3746860"/>
          </a:xfrm>
        </p:grpSpPr>
        <p:pic>
          <p:nvPicPr>
            <p:cNvPr id="418" name="Google Shape;418;p44"/>
            <p:cNvPicPr preferRelativeResize="0"/>
            <p:nvPr/>
          </p:nvPicPr>
          <p:blipFill>
            <a:blip r:embed="rId3">
              <a:alphaModFix/>
            </a:blip>
            <a:stretch>
              <a:fillRect/>
            </a:stretch>
          </p:blipFill>
          <p:spPr>
            <a:xfrm>
              <a:off x="1292713" y="1405636"/>
              <a:ext cx="6558582" cy="3746849"/>
            </a:xfrm>
            <a:prstGeom prst="rect">
              <a:avLst/>
            </a:prstGeom>
            <a:noFill/>
            <a:ln>
              <a:noFill/>
            </a:ln>
          </p:spPr>
        </p:pic>
        <p:sp>
          <p:nvSpPr>
            <p:cNvPr id="419" name="Google Shape;419;p44"/>
            <p:cNvSpPr/>
            <p:nvPr/>
          </p:nvSpPr>
          <p:spPr>
            <a:xfrm>
              <a:off x="3513450" y="1405625"/>
              <a:ext cx="557100" cy="422400"/>
            </a:xfrm>
            <a:prstGeom prst="ellipse">
              <a:avLst/>
            </a:prstGeom>
            <a:solidFill>
              <a:schemeClr val="dk1"/>
            </a:solidFill>
            <a:ln cap="flat" cmpd="sng" w="28575">
              <a:solidFill>
                <a:srgbClr val="B6E2DC"/>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800">
                  <a:solidFill>
                    <a:schemeClr val="lt1"/>
                  </a:solidFill>
                  <a:latin typeface="Lato"/>
                  <a:ea typeface="Lato"/>
                  <a:cs typeface="Lato"/>
                  <a:sym typeface="Lato"/>
                </a:rPr>
                <a:t>3 scalars</a:t>
              </a:r>
              <a:endParaRPr b="1" sz="800">
                <a:solidFill>
                  <a:schemeClr val="lt1"/>
                </a:solidFill>
                <a:latin typeface="Lato"/>
                <a:ea typeface="Lato"/>
                <a:cs typeface="Lato"/>
                <a:sym typeface="Lato"/>
              </a:endParaRPr>
            </a:p>
          </p:txBody>
        </p:sp>
        <p:sp>
          <p:nvSpPr>
            <p:cNvPr id="420" name="Google Shape;420;p44"/>
            <p:cNvSpPr/>
            <p:nvPr/>
          </p:nvSpPr>
          <p:spPr>
            <a:xfrm>
              <a:off x="4905900" y="1405625"/>
              <a:ext cx="557100" cy="422400"/>
            </a:xfrm>
            <a:prstGeom prst="ellipse">
              <a:avLst/>
            </a:prstGeom>
            <a:solidFill>
              <a:schemeClr val="dk1"/>
            </a:solidFill>
            <a:ln cap="flat" cmpd="sng" w="28575">
              <a:solidFill>
                <a:srgbClr val="B6E2DC"/>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800">
                  <a:solidFill>
                    <a:schemeClr val="lt1"/>
                  </a:solidFill>
                  <a:latin typeface="Lato"/>
                  <a:ea typeface="Lato"/>
                  <a:cs typeface="Lato"/>
                  <a:sym typeface="Lato"/>
                </a:rPr>
                <a:t>56</a:t>
              </a:r>
              <a:r>
                <a:rPr b="1" lang="en" sz="800">
                  <a:solidFill>
                    <a:schemeClr val="lt1"/>
                  </a:solidFill>
                  <a:latin typeface="Lato"/>
                  <a:ea typeface="Lato"/>
                  <a:cs typeface="Lato"/>
                  <a:sym typeface="Lato"/>
                </a:rPr>
                <a:t> scalars</a:t>
              </a:r>
              <a:endParaRPr b="1" sz="800">
                <a:solidFill>
                  <a:schemeClr val="lt1"/>
                </a:solidFill>
                <a:latin typeface="Lato"/>
                <a:ea typeface="Lato"/>
                <a:cs typeface="Lato"/>
                <a:sym typeface="Lato"/>
              </a:endParaRPr>
            </a:p>
          </p:txBody>
        </p:sp>
      </p:grpSp>
      <p:sp>
        <p:nvSpPr>
          <p:cNvPr id="421" name="Google Shape;421;p44"/>
          <p:cNvSpPr txBox="1"/>
          <p:nvPr/>
        </p:nvSpPr>
        <p:spPr>
          <a:xfrm>
            <a:off x="6429900" y="1559225"/>
            <a:ext cx="2390400" cy="1114200"/>
          </a:xfrm>
          <a:prstGeom prst="rect">
            <a:avLst/>
          </a:prstGeom>
          <a:solidFill>
            <a:schemeClr val="dk1"/>
          </a:solidFill>
          <a:ln>
            <a:noFill/>
          </a:ln>
          <a:effectLst>
            <a:outerShdw blurRad="214313" rotWithShape="0" algn="bl" dir="10500000" dist="66675">
              <a:schemeClr val="dk2"/>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1"/>
                </a:solidFill>
                <a:latin typeface="Lato"/>
                <a:ea typeface="Lato"/>
                <a:cs typeface="Lato"/>
                <a:sym typeface="Lato"/>
              </a:rPr>
              <a:t>❗️Position information is a</a:t>
            </a:r>
            <a:endParaRPr sz="1300">
              <a:solidFill>
                <a:schemeClr val="lt1"/>
              </a:solidFill>
              <a:latin typeface="Lato"/>
              <a:ea typeface="Lato"/>
              <a:cs typeface="Lato"/>
              <a:sym typeface="Lato"/>
            </a:endParaRPr>
          </a:p>
          <a:p>
            <a:pPr indent="171450" lvl="0" marL="0" rtl="0" algn="l">
              <a:spcBef>
                <a:spcPts val="0"/>
              </a:spcBef>
              <a:spcAft>
                <a:spcPts val="0"/>
              </a:spcAft>
              <a:buNone/>
            </a:pPr>
            <a:r>
              <a:rPr lang="en" sz="1300">
                <a:solidFill>
                  <a:schemeClr val="lt1"/>
                </a:solidFill>
                <a:latin typeface="Lato"/>
                <a:ea typeface="Lato"/>
                <a:cs typeface="Lato"/>
                <a:sym typeface="Lato"/>
              </a:rPr>
              <a:t>relatively small component </a:t>
            </a:r>
            <a:endParaRPr sz="1300">
              <a:solidFill>
                <a:schemeClr val="lt1"/>
              </a:solidFill>
              <a:latin typeface="Lato"/>
              <a:ea typeface="Lato"/>
              <a:cs typeface="Lato"/>
              <a:sym typeface="Lato"/>
            </a:endParaRPr>
          </a:p>
          <a:p>
            <a:pPr indent="171450" lvl="0" marL="0" rtl="0" algn="l">
              <a:spcBef>
                <a:spcPts val="0"/>
              </a:spcBef>
              <a:spcAft>
                <a:spcPts val="0"/>
              </a:spcAft>
              <a:buNone/>
            </a:pPr>
            <a:r>
              <a:rPr lang="en" sz="1300">
                <a:solidFill>
                  <a:schemeClr val="lt1"/>
                </a:solidFill>
                <a:latin typeface="Lato"/>
                <a:ea typeface="Lato"/>
                <a:cs typeface="Lato"/>
                <a:sym typeface="Lato"/>
              </a:rPr>
              <a:t>but less compressible </a:t>
            </a:r>
            <a:endParaRPr sz="1300">
              <a:solidFill>
                <a:schemeClr val="lt1"/>
              </a:solidFill>
              <a:latin typeface="Lato"/>
              <a:ea typeface="Lato"/>
              <a:cs typeface="Lato"/>
              <a:sym typeface="Lato"/>
            </a:endParaRPr>
          </a:p>
          <a:p>
            <a:pPr indent="171450" lvl="0" marL="0" rtl="0" algn="l">
              <a:spcBef>
                <a:spcPts val="0"/>
              </a:spcBef>
              <a:spcAft>
                <a:spcPts val="0"/>
              </a:spcAft>
              <a:buNone/>
            </a:pPr>
            <a:r>
              <a:rPr lang="en" sz="1300">
                <a:solidFill>
                  <a:schemeClr val="lt1"/>
                </a:solidFill>
                <a:latin typeface="Lato"/>
                <a:ea typeface="Lato"/>
                <a:cs typeface="Lato"/>
                <a:sym typeface="Lato"/>
              </a:rPr>
              <a:t>compared to rest of </a:t>
            </a:r>
            <a:endParaRPr sz="1300">
              <a:solidFill>
                <a:schemeClr val="lt1"/>
              </a:solidFill>
              <a:latin typeface="Lato"/>
              <a:ea typeface="Lato"/>
              <a:cs typeface="Lato"/>
              <a:sym typeface="Lato"/>
            </a:endParaRPr>
          </a:p>
          <a:p>
            <a:pPr indent="171450" lvl="0" marL="0" rtl="0" algn="l">
              <a:spcBef>
                <a:spcPts val="0"/>
              </a:spcBef>
              <a:spcAft>
                <a:spcPts val="0"/>
              </a:spcAft>
              <a:buNone/>
            </a:pPr>
            <a:r>
              <a:rPr lang="en" sz="1300">
                <a:solidFill>
                  <a:schemeClr val="lt1"/>
                </a:solidFill>
                <a:latin typeface="Lato"/>
                <a:ea typeface="Lato"/>
                <a:cs typeface="Lato"/>
                <a:sym typeface="Lato"/>
              </a:rPr>
              <a:t>parameters </a:t>
            </a:r>
            <a:endParaRPr sz="1300">
              <a:solidFill>
                <a:schemeClr val="lt1"/>
              </a:solidFill>
              <a:latin typeface="Lato"/>
              <a:ea typeface="Lato"/>
              <a:cs typeface="Lato"/>
              <a:sym typeface="Lato"/>
            </a:endParaRPr>
          </a:p>
        </p:txBody>
      </p:sp>
      <p:sp>
        <p:nvSpPr>
          <p:cNvPr id="422" name="Google Shape;422;p4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45"/>
          <p:cNvSpPr/>
          <p:nvPr/>
        </p:nvSpPr>
        <p:spPr>
          <a:xfrm>
            <a:off x="6179096" y="3147438"/>
            <a:ext cx="1356900" cy="966000"/>
          </a:xfrm>
          <a:prstGeom prst="roundRect">
            <a:avLst>
              <a:gd fmla="val 16667" name="adj"/>
            </a:avLst>
          </a:prstGeom>
          <a:solidFill>
            <a:srgbClr val="1A9988">
              <a:alpha val="29110"/>
            </a:srgbClr>
          </a:solidFill>
          <a:ln cap="flat" cmpd="sng" w="3810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428" name="Google Shape;428;p45"/>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Learned scales indicate Gaussian attribute importance</a:t>
            </a:r>
            <a:endParaRPr/>
          </a:p>
        </p:txBody>
      </p:sp>
      <p:sp>
        <p:nvSpPr>
          <p:cNvPr id="429" name="Google Shape;429;p45"/>
          <p:cNvSpPr txBox="1"/>
          <p:nvPr>
            <p:ph idx="1" type="body"/>
          </p:nvPr>
        </p:nvSpPr>
        <p:spPr>
          <a:xfrm>
            <a:off x="729450" y="1621675"/>
            <a:ext cx="7688700" cy="2261100"/>
          </a:xfrm>
          <a:prstGeom prst="rect">
            <a:avLst/>
          </a:prstGeom>
        </p:spPr>
        <p:txBody>
          <a:bodyPr anchorCtr="0" anchor="t" bIns="91425" lIns="91425" spcFirstLastPara="1" rIns="91425" wrap="square" tIns="91425">
            <a:normAutofit/>
          </a:bodyPr>
          <a:lstStyle/>
          <a:p>
            <a:pPr indent="-311150" lvl="0" marL="457200" rtl="0" algn="l">
              <a:spcBef>
                <a:spcPts val="1000"/>
              </a:spcBef>
              <a:spcAft>
                <a:spcPts val="0"/>
              </a:spcAft>
              <a:buSzPts val="1300"/>
              <a:buChar char="●"/>
            </a:pPr>
            <a:r>
              <a:rPr lang="en"/>
              <a:t>To prevent over-distorting important attributes of Gaussians, we scale them before quantization</a:t>
            </a:r>
            <a:endParaRPr/>
          </a:p>
          <a:p>
            <a:pPr indent="0" lvl="0" marL="0" rtl="0" algn="l">
              <a:spcBef>
                <a:spcPts val="1000"/>
              </a:spcBef>
              <a:spcAft>
                <a:spcPts val="0"/>
              </a:spcAft>
              <a:buNone/>
            </a:pPr>
            <a:r>
              <a:t/>
            </a:r>
            <a:endParaRPr/>
          </a:p>
          <a:p>
            <a:pPr indent="-311150" lvl="0" marL="457200" rtl="0" algn="l">
              <a:spcBef>
                <a:spcPts val="1000"/>
              </a:spcBef>
              <a:spcAft>
                <a:spcPts val="0"/>
              </a:spcAft>
              <a:buSzPts val="1300"/>
              <a:buChar char="●"/>
            </a:pPr>
            <a:r>
              <a:rPr lang="en"/>
              <a:t>Scaled attribute magnitudes serve as an indicator of attribute importance</a:t>
            </a:r>
            <a:endParaRPr/>
          </a:p>
        </p:txBody>
      </p:sp>
      <p:sp>
        <p:nvSpPr>
          <p:cNvPr id="430" name="Google Shape;430;p45"/>
          <p:cNvSpPr txBox="1"/>
          <p:nvPr/>
        </p:nvSpPr>
        <p:spPr>
          <a:xfrm>
            <a:off x="3394800" y="2084100"/>
            <a:ext cx="2173800" cy="4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300">
              <a:solidFill>
                <a:schemeClr val="dk1"/>
              </a:solidFill>
              <a:latin typeface="Lato"/>
              <a:ea typeface="Lato"/>
              <a:cs typeface="Lato"/>
              <a:sym typeface="Lato"/>
            </a:endParaRPr>
          </a:p>
        </p:txBody>
      </p:sp>
      <p:pic>
        <p:nvPicPr>
          <p:cNvPr descr="{&quot;code&quot;:&quot;$$\\lfloor \\,\\mathbf{s}\\,\\odot\\,\\mathbf{x\\,\\rceil }$$&quot;,&quot;aid&quot;:null,&quot;type&quot;:&quot;$$&quot;,&quot;font&quot;:{&quot;size&quot;:19,&quot;color&quot;:&quot;#1A9988&quot;,&quot;family&quot;:&quot;Lato&quot;},&quot;id&quot;:&quot;6&quot;,&quot;backgroundColor&quot;:&quot;#FFFFFF&quot;,&quot;ts&quot;:1721213157058,&quot;cs&quot;:&quot;PSuzLHHKQI6RSo5yhj7M9g==&quot;,&quot;size&quot;:{&quot;width&quot;:90.86615433070865,&quot;height&quot;:26.173236220472432}}" id="431" name="Google Shape;431;p45"/>
          <p:cNvPicPr preferRelativeResize="0"/>
          <p:nvPr/>
        </p:nvPicPr>
        <p:blipFill>
          <a:blip r:embed="rId3">
            <a:alphaModFix/>
          </a:blip>
          <a:stretch>
            <a:fillRect/>
          </a:stretch>
        </p:blipFill>
        <p:spPr>
          <a:xfrm>
            <a:off x="4436850" y="2084100"/>
            <a:ext cx="865500" cy="249300"/>
          </a:xfrm>
          <a:prstGeom prst="rect">
            <a:avLst/>
          </a:prstGeom>
          <a:noFill/>
          <a:ln>
            <a:noFill/>
          </a:ln>
        </p:spPr>
      </p:pic>
      <p:sp>
        <p:nvSpPr>
          <p:cNvPr id="432" name="Google Shape;432;p45"/>
          <p:cNvSpPr/>
          <p:nvPr/>
        </p:nvSpPr>
        <p:spPr>
          <a:xfrm>
            <a:off x="1581496" y="3122517"/>
            <a:ext cx="1356900" cy="966000"/>
          </a:xfrm>
          <a:prstGeom prst="roundRect">
            <a:avLst>
              <a:gd fmla="val 16667" name="adj"/>
            </a:avLst>
          </a:prstGeom>
          <a:solidFill>
            <a:srgbClr val="1A9988">
              <a:alpha val="29110"/>
            </a:srgbClr>
          </a:solidFill>
          <a:ln cap="flat" cmpd="sng" w="3810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433" name="Google Shape;433;p4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434" name="Google Shape;434;p45"/>
          <p:cNvGrpSpPr/>
          <p:nvPr/>
        </p:nvGrpSpPr>
        <p:grpSpPr>
          <a:xfrm>
            <a:off x="1168875" y="2966164"/>
            <a:ext cx="6809842" cy="1192212"/>
            <a:chOff x="1177200" y="2884014"/>
            <a:chExt cx="6809842" cy="1192212"/>
          </a:xfrm>
        </p:grpSpPr>
        <p:pic>
          <p:nvPicPr>
            <p:cNvPr id="435" name="Google Shape;435;p45"/>
            <p:cNvPicPr preferRelativeResize="0"/>
            <p:nvPr/>
          </p:nvPicPr>
          <p:blipFill rotWithShape="1">
            <a:blip r:embed="rId4">
              <a:alphaModFix/>
            </a:blip>
            <a:srcRect b="0" l="0" r="20012" t="56360"/>
            <a:stretch/>
          </p:blipFill>
          <p:spPr>
            <a:xfrm>
              <a:off x="1177200" y="3050725"/>
              <a:ext cx="5294925" cy="1025501"/>
            </a:xfrm>
            <a:prstGeom prst="rect">
              <a:avLst/>
            </a:prstGeom>
            <a:noFill/>
            <a:ln>
              <a:noFill/>
            </a:ln>
          </p:spPr>
        </p:pic>
        <p:pic>
          <p:nvPicPr>
            <p:cNvPr id="436" name="Google Shape;436;p45"/>
            <p:cNvPicPr preferRelativeResize="0"/>
            <p:nvPr/>
          </p:nvPicPr>
          <p:blipFill rotWithShape="1">
            <a:blip r:embed="rId5">
              <a:alphaModFix/>
            </a:blip>
            <a:srcRect b="0" l="0" r="0" t="57789"/>
            <a:stretch/>
          </p:blipFill>
          <p:spPr>
            <a:xfrm>
              <a:off x="5801343" y="3050736"/>
              <a:ext cx="2185699" cy="983751"/>
            </a:xfrm>
            <a:prstGeom prst="rect">
              <a:avLst/>
            </a:prstGeom>
            <a:noFill/>
            <a:ln>
              <a:noFill/>
            </a:ln>
          </p:spPr>
        </p:pic>
        <p:sp>
          <p:nvSpPr>
            <p:cNvPr id="437" name="Google Shape;437;p45"/>
            <p:cNvSpPr/>
            <p:nvPr/>
          </p:nvSpPr>
          <p:spPr>
            <a:xfrm>
              <a:off x="4479025" y="2884014"/>
              <a:ext cx="635100" cy="363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46"/>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Learned scales indicate Gaussian attribute importance</a:t>
            </a:r>
            <a:endParaRPr/>
          </a:p>
        </p:txBody>
      </p:sp>
      <p:pic>
        <p:nvPicPr>
          <p:cNvPr id="443" name="Google Shape;443;p46"/>
          <p:cNvPicPr preferRelativeResize="0"/>
          <p:nvPr/>
        </p:nvPicPr>
        <p:blipFill rotWithShape="1">
          <a:blip r:embed="rId3">
            <a:alphaModFix/>
          </a:blip>
          <a:srcRect b="33128" l="0" r="0" t="33286"/>
          <a:stretch/>
        </p:blipFill>
        <p:spPr>
          <a:xfrm>
            <a:off x="1579050" y="1502475"/>
            <a:ext cx="5985899" cy="3537152"/>
          </a:xfrm>
          <a:prstGeom prst="rect">
            <a:avLst/>
          </a:prstGeom>
          <a:noFill/>
          <a:ln>
            <a:noFill/>
          </a:ln>
        </p:spPr>
      </p:pic>
      <p:grpSp>
        <p:nvGrpSpPr>
          <p:cNvPr id="444" name="Google Shape;444;p46"/>
          <p:cNvGrpSpPr/>
          <p:nvPr/>
        </p:nvGrpSpPr>
        <p:grpSpPr>
          <a:xfrm>
            <a:off x="2110050" y="3062745"/>
            <a:ext cx="3621300" cy="1309205"/>
            <a:chOff x="2110050" y="3062745"/>
            <a:chExt cx="3621300" cy="1309205"/>
          </a:xfrm>
        </p:grpSpPr>
        <p:sp>
          <p:nvSpPr>
            <p:cNvPr id="445" name="Google Shape;445;p46"/>
            <p:cNvSpPr/>
            <p:nvPr/>
          </p:nvSpPr>
          <p:spPr>
            <a:xfrm>
              <a:off x="2110050" y="3721850"/>
              <a:ext cx="3621300" cy="650100"/>
            </a:xfrm>
            <a:prstGeom prst="ellipse">
              <a:avLst/>
            </a:prstGeom>
            <a:solidFill>
              <a:srgbClr val="FF0000">
                <a:alpha val="5700"/>
              </a:srgbClr>
            </a:solid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446" name="Google Shape;446;p46"/>
            <p:cNvSpPr/>
            <p:nvPr/>
          </p:nvSpPr>
          <p:spPr>
            <a:xfrm>
              <a:off x="2837042" y="3275995"/>
              <a:ext cx="142575" cy="488475"/>
            </a:xfrm>
            <a:custGeom>
              <a:rect b="b" l="l" r="r" t="t"/>
              <a:pathLst>
                <a:path extrusionOk="0" h="19539" w="5703">
                  <a:moveTo>
                    <a:pt x="5377" y="19539"/>
                  </a:moveTo>
                  <a:cubicBezTo>
                    <a:pt x="2766" y="16405"/>
                    <a:pt x="-502" y="12491"/>
                    <a:pt x="167" y="8467"/>
                  </a:cubicBezTo>
                  <a:cubicBezTo>
                    <a:pt x="720" y="5141"/>
                    <a:pt x="3319" y="2384"/>
                    <a:pt x="5703" y="0"/>
                  </a:cubicBezTo>
                </a:path>
              </a:pathLst>
            </a:custGeom>
            <a:noFill/>
            <a:ln cap="flat" cmpd="sng" w="28575">
              <a:solidFill>
                <a:schemeClr val="accent3"/>
              </a:solidFill>
              <a:prstDash val="solid"/>
              <a:round/>
              <a:headEnd len="med" w="med" type="none"/>
              <a:tailEnd len="med" w="med" type="none"/>
            </a:ln>
          </p:spPr>
        </p:sp>
        <p:cxnSp>
          <p:nvCxnSpPr>
            <p:cNvPr id="447" name="Google Shape;447;p46"/>
            <p:cNvCxnSpPr/>
            <p:nvPr/>
          </p:nvCxnSpPr>
          <p:spPr>
            <a:xfrm flipH="1" rot="10800000">
              <a:off x="2884500" y="3282436"/>
              <a:ext cx="96300" cy="3300"/>
            </a:xfrm>
            <a:prstGeom prst="straightConnector1">
              <a:avLst/>
            </a:prstGeom>
            <a:noFill/>
            <a:ln cap="flat" cmpd="sng" w="28575">
              <a:solidFill>
                <a:schemeClr val="accent3"/>
              </a:solidFill>
              <a:prstDash val="solid"/>
              <a:round/>
              <a:headEnd len="med" w="med" type="none"/>
              <a:tailEnd len="med" w="med" type="none"/>
            </a:ln>
          </p:spPr>
        </p:cxnSp>
        <p:cxnSp>
          <p:nvCxnSpPr>
            <p:cNvPr id="448" name="Google Shape;448;p46"/>
            <p:cNvCxnSpPr/>
            <p:nvPr/>
          </p:nvCxnSpPr>
          <p:spPr>
            <a:xfrm flipH="1" rot="10800000">
              <a:off x="2971475" y="3270886"/>
              <a:ext cx="1200" cy="108300"/>
            </a:xfrm>
            <a:prstGeom prst="straightConnector1">
              <a:avLst/>
            </a:prstGeom>
            <a:noFill/>
            <a:ln cap="flat" cmpd="sng" w="28575">
              <a:solidFill>
                <a:schemeClr val="accent3"/>
              </a:solidFill>
              <a:prstDash val="solid"/>
              <a:round/>
              <a:headEnd len="med" w="med" type="none"/>
              <a:tailEnd len="med" w="med" type="none"/>
            </a:ln>
          </p:spPr>
        </p:cxnSp>
        <p:sp>
          <p:nvSpPr>
            <p:cNvPr id="449" name="Google Shape;449;p46"/>
            <p:cNvSpPr txBox="1"/>
            <p:nvPr/>
          </p:nvSpPr>
          <p:spPr>
            <a:xfrm>
              <a:off x="2948129" y="3062745"/>
              <a:ext cx="25749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accent3"/>
                  </a:solidFill>
                  <a:latin typeface="Lato"/>
                  <a:ea typeface="Lato"/>
                  <a:cs typeface="Lato"/>
                  <a:sym typeface="Lato"/>
                </a:rPr>
                <a:t>2. Higher order spherical harmonics </a:t>
              </a:r>
              <a:endParaRPr b="1" sz="900">
                <a:solidFill>
                  <a:schemeClr val="accent3"/>
                </a:solidFill>
                <a:latin typeface="Lato"/>
                <a:ea typeface="Lato"/>
                <a:cs typeface="Lato"/>
                <a:sym typeface="Lato"/>
              </a:endParaRPr>
            </a:p>
            <a:p>
              <a:pPr indent="0" lvl="0" marL="0" rtl="0" algn="l">
                <a:spcBef>
                  <a:spcPts val="0"/>
                </a:spcBef>
                <a:spcAft>
                  <a:spcPts val="0"/>
                </a:spcAft>
                <a:buNone/>
              </a:pPr>
              <a:r>
                <a:rPr b="1" lang="en" sz="900">
                  <a:solidFill>
                    <a:schemeClr val="accent3"/>
                  </a:solidFill>
                  <a:latin typeface="Lato"/>
                  <a:ea typeface="Lato"/>
                  <a:cs typeface="Lato"/>
                  <a:sym typeface="Lato"/>
                </a:rPr>
                <a:t>are mostly redundant</a:t>
              </a:r>
              <a:endParaRPr b="1" sz="900">
                <a:solidFill>
                  <a:schemeClr val="accent3"/>
                </a:solidFill>
                <a:latin typeface="Lato"/>
                <a:ea typeface="Lato"/>
                <a:cs typeface="Lato"/>
                <a:sym typeface="Lato"/>
              </a:endParaRPr>
            </a:p>
          </p:txBody>
        </p:sp>
      </p:grpSp>
      <p:sp>
        <p:nvSpPr>
          <p:cNvPr id="450" name="Google Shape;450;p46"/>
          <p:cNvSpPr txBox="1"/>
          <p:nvPr/>
        </p:nvSpPr>
        <p:spPr>
          <a:xfrm>
            <a:off x="7652554" y="2672800"/>
            <a:ext cx="25749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accent3"/>
                </a:solidFill>
                <a:latin typeface="Lato"/>
                <a:ea typeface="Lato"/>
                <a:cs typeface="Lato"/>
                <a:sym typeface="Lato"/>
              </a:rPr>
              <a:t>3</a:t>
            </a:r>
            <a:r>
              <a:rPr b="1" lang="en" sz="900">
                <a:solidFill>
                  <a:schemeClr val="accent3"/>
                </a:solidFill>
                <a:latin typeface="Lato"/>
                <a:ea typeface="Lato"/>
                <a:cs typeface="Lato"/>
                <a:sym typeface="Lato"/>
              </a:rPr>
              <a:t>. Rotation angle is a</a:t>
            </a:r>
            <a:endParaRPr b="1" sz="900">
              <a:solidFill>
                <a:schemeClr val="accent3"/>
              </a:solidFill>
              <a:latin typeface="Lato"/>
              <a:ea typeface="Lato"/>
              <a:cs typeface="Lato"/>
              <a:sym typeface="Lato"/>
            </a:endParaRPr>
          </a:p>
          <a:p>
            <a:pPr indent="114300" lvl="0" marL="0" rtl="0" algn="l">
              <a:spcBef>
                <a:spcPts val="0"/>
              </a:spcBef>
              <a:spcAft>
                <a:spcPts val="0"/>
              </a:spcAft>
              <a:buNone/>
            </a:pPr>
            <a:r>
              <a:rPr b="1" lang="en" sz="900">
                <a:solidFill>
                  <a:schemeClr val="accent3"/>
                </a:solidFill>
                <a:latin typeface="Lato"/>
                <a:ea typeface="Lato"/>
                <a:cs typeface="Lato"/>
                <a:sym typeface="Lato"/>
              </a:rPr>
              <a:t>m</a:t>
            </a:r>
            <a:r>
              <a:rPr b="1" lang="en" sz="900">
                <a:solidFill>
                  <a:schemeClr val="accent3"/>
                </a:solidFill>
                <a:latin typeface="Lato"/>
                <a:ea typeface="Lato"/>
                <a:cs typeface="Lato"/>
                <a:sym typeface="Lato"/>
              </a:rPr>
              <a:t>ore important </a:t>
            </a:r>
            <a:endParaRPr b="1" sz="900">
              <a:solidFill>
                <a:schemeClr val="accent3"/>
              </a:solidFill>
              <a:latin typeface="Lato"/>
              <a:ea typeface="Lato"/>
              <a:cs typeface="Lato"/>
              <a:sym typeface="Lato"/>
            </a:endParaRPr>
          </a:p>
          <a:p>
            <a:pPr indent="114300" lvl="0" marL="0" rtl="0" algn="l">
              <a:spcBef>
                <a:spcPts val="0"/>
              </a:spcBef>
              <a:spcAft>
                <a:spcPts val="0"/>
              </a:spcAft>
              <a:buNone/>
            </a:pPr>
            <a:r>
              <a:rPr b="1" lang="en" sz="900">
                <a:solidFill>
                  <a:schemeClr val="accent3"/>
                </a:solidFill>
                <a:latin typeface="Lato"/>
                <a:ea typeface="Lato"/>
                <a:cs typeface="Lato"/>
                <a:sym typeface="Lato"/>
              </a:rPr>
              <a:t>component compared to</a:t>
            </a:r>
            <a:endParaRPr b="1" sz="900">
              <a:solidFill>
                <a:schemeClr val="accent3"/>
              </a:solidFill>
              <a:latin typeface="Lato"/>
              <a:ea typeface="Lato"/>
              <a:cs typeface="Lato"/>
              <a:sym typeface="Lato"/>
            </a:endParaRPr>
          </a:p>
          <a:p>
            <a:pPr indent="114300" lvl="0" marL="0" rtl="0" algn="l">
              <a:spcBef>
                <a:spcPts val="0"/>
              </a:spcBef>
              <a:spcAft>
                <a:spcPts val="0"/>
              </a:spcAft>
              <a:buNone/>
            </a:pPr>
            <a:r>
              <a:rPr b="1" lang="en" sz="900">
                <a:solidFill>
                  <a:schemeClr val="accent3"/>
                </a:solidFill>
                <a:latin typeface="Lato"/>
                <a:ea typeface="Lato"/>
                <a:cs typeface="Lato"/>
                <a:sym typeface="Lato"/>
              </a:rPr>
              <a:t>axis of rotation</a:t>
            </a:r>
            <a:endParaRPr b="1" sz="900">
              <a:solidFill>
                <a:schemeClr val="accent3"/>
              </a:solidFill>
              <a:latin typeface="Lato"/>
              <a:ea typeface="Lato"/>
              <a:cs typeface="Lato"/>
              <a:sym typeface="Lato"/>
            </a:endParaRPr>
          </a:p>
        </p:txBody>
      </p:sp>
      <p:grpSp>
        <p:nvGrpSpPr>
          <p:cNvPr id="451" name="Google Shape;451;p46"/>
          <p:cNvGrpSpPr/>
          <p:nvPr/>
        </p:nvGrpSpPr>
        <p:grpSpPr>
          <a:xfrm rot="-1209137">
            <a:off x="6812548" y="2841370"/>
            <a:ext cx="900996" cy="205189"/>
            <a:chOff x="6789610" y="2303536"/>
            <a:chExt cx="349087" cy="205167"/>
          </a:xfrm>
        </p:grpSpPr>
        <p:sp>
          <p:nvSpPr>
            <p:cNvPr id="452" name="Google Shape;452;p46"/>
            <p:cNvSpPr/>
            <p:nvPr/>
          </p:nvSpPr>
          <p:spPr>
            <a:xfrm rot="4704953">
              <a:off x="6888878" y="2245902"/>
              <a:ext cx="142570" cy="318972"/>
            </a:xfrm>
            <a:custGeom>
              <a:rect b="b" l="l" r="r" t="t"/>
              <a:pathLst>
                <a:path extrusionOk="0" h="19539" w="5703">
                  <a:moveTo>
                    <a:pt x="5377" y="19539"/>
                  </a:moveTo>
                  <a:cubicBezTo>
                    <a:pt x="2766" y="16405"/>
                    <a:pt x="-502" y="12491"/>
                    <a:pt x="167" y="8467"/>
                  </a:cubicBezTo>
                  <a:cubicBezTo>
                    <a:pt x="720" y="5141"/>
                    <a:pt x="3319" y="2384"/>
                    <a:pt x="5703" y="0"/>
                  </a:cubicBezTo>
                </a:path>
              </a:pathLst>
            </a:custGeom>
            <a:noFill/>
            <a:ln cap="flat" cmpd="sng" w="28575">
              <a:solidFill>
                <a:schemeClr val="accent3"/>
              </a:solidFill>
              <a:prstDash val="solid"/>
              <a:round/>
              <a:headEnd len="med" w="med" type="none"/>
              <a:tailEnd len="med" w="med" type="none"/>
            </a:ln>
          </p:spPr>
        </p:sp>
        <p:cxnSp>
          <p:nvCxnSpPr>
            <p:cNvPr id="453" name="Google Shape;453;p46"/>
            <p:cNvCxnSpPr/>
            <p:nvPr/>
          </p:nvCxnSpPr>
          <p:spPr>
            <a:xfrm rot="2617179">
              <a:off x="7103685" y="2370902"/>
              <a:ext cx="35224" cy="65167"/>
            </a:xfrm>
            <a:prstGeom prst="straightConnector1">
              <a:avLst/>
            </a:prstGeom>
            <a:noFill/>
            <a:ln cap="flat" cmpd="sng" w="28575">
              <a:solidFill>
                <a:schemeClr val="accent3"/>
              </a:solidFill>
              <a:prstDash val="solid"/>
              <a:round/>
              <a:headEnd len="med" w="med" type="none"/>
              <a:tailEnd len="med" w="med" type="none"/>
            </a:ln>
          </p:spPr>
        </p:cxnSp>
        <p:cxnSp>
          <p:nvCxnSpPr>
            <p:cNvPr id="454" name="Google Shape;454;p46"/>
            <p:cNvCxnSpPr/>
            <p:nvPr/>
          </p:nvCxnSpPr>
          <p:spPr>
            <a:xfrm flipH="1" rot="-8193904">
              <a:off x="7091063" y="2427812"/>
              <a:ext cx="38835" cy="67882"/>
            </a:xfrm>
            <a:prstGeom prst="straightConnector1">
              <a:avLst/>
            </a:prstGeom>
            <a:noFill/>
            <a:ln cap="flat" cmpd="sng" w="28575">
              <a:solidFill>
                <a:schemeClr val="accent3"/>
              </a:solidFill>
              <a:prstDash val="solid"/>
              <a:round/>
              <a:headEnd len="med" w="med" type="none"/>
              <a:tailEnd len="med" w="med" type="none"/>
            </a:ln>
          </p:spPr>
        </p:cxnSp>
      </p:grpSp>
      <p:sp>
        <p:nvSpPr>
          <p:cNvPr id="455" name="Google Shape;455;p46"/>
          <p:cNvSpPr/>
          <p:nvPr/>
        </p:nvSpPr>
        <p:spPr>
          <a:xfrm>
            <a:off x="6131975" y="2949825"/>
            <a:ext cx="973500" cy="1593900"/>
          </a:xfrm>
          <a:prstGeom prst="ellipse">
            <a:avLst/>
          </a:prstGeom>
          <a:solidFill>
            <a:srgbClr val="FF0000">
              <a:alpha val="5700"/>
            </a:srgbClr>
          </a:solid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grpSp>
        <p:nvGrpSpPr>
          <p:cNvPr id="456" name="Google Shape;456;p46"/>
          <p:cNvGrpSpPr/>
          <p:nvPr/>
        </p:nvGrpSpPr>
        <p:grpSpPr>
          <a:xfrm>
            <a:off x="5469900" y="1394733"/>
            <a:ext cx="3588800" cy="3227579"/>
            <a:chOff x="5469900" y="1394733"/>
            <a:chExt cx="3588800" cy="3227579"/>
          </a:xfrm>
        </p:grpSpPr>
        <p:grpSp>
          <p:nvGrpSpPr>
            <p:cNvPr id="457" name="Google Shape;457;p46"/>
            <p:cNvGrpSpPr/>
            <p:nvPr/>
          </p:nvGrpSpPr>
          <p:grpSpPr>
            <a:xfrm>
              <a:off x="5469900" y="1394733"/>
              <a:ext cx="3588800" cy="3227579"/>
              <a:chOff x="5469900" y="1395821"/>
              <a:chExt cx="3588800" cy="3227579"/>
            </a:xfrm>
          </p:grpSpPr>
          <p:sp>
            <p:nvSpPr>
              <p:cNvPr id="458" name="Google Shape;458;p46"/>
              <p:cNvSpPr txBox="1"/>
              <p:nvPr/>
            </p:nvSpPr>
            <p:spPr>
              <a:xfrm>
                <a:off x="7797500" y="1701812"/>
                <a:ext cx="1261200" cy="412200"/>
              </a:xfrm>
              <a:prstGeom prst="rect">
                <a:avLst/>
              </a:prstGeom>
              <a:noFill/>
              <a:ln>
                <a:noFill/>
              </a:ln>
            </p:spPr>
            <p:txBody>
              <a:bodyPr anchorCtr="0" anchor="t" bIns="91425" lIns="0" spcFirstLastPara="1" rIns="0" wrap="square" tIns="91425">
                <a:noAutofit/>
              </a:bodyPr>
              <a:lstStyle/>
              <a:p>
                <a:pPr indent="0" lvl="0" marL="0" rtl="0" algn="l">
                  <a:spcBef>
                    <a:spcPts val="0"/>
                  </a:spcBef>
                  <a:spcAft>
                    <a:spcPts val="0"/>
                  </a:spcAft>
                  <a:buNone/>
                </a:pPr>
                <a:r>
                  <a:rPr b="1" lang="en" sz="900">
                    <a:solidFill>
                      <a:schemeClr val="accent3"/>
                    </a:solidFill>
                    <a:latin typeface="Lato"/>
                    <a:ea typeface="Lato"/>
                    <a:cs typeface="Lato"/>
                    <a:sym typeface="Lato"/>
                  </a:rPr>
                  <a:t>1. Scaling parameters </a:t>
                </a:r>
                <a:endParaRPr b="1" sz="900">
                  <a:solidFill>
                    <a:schemeClr val="accent3"/>
                  </a:solidFill>
                  <a:latin typeface="Lato"/>
                  <a:ea typeface="Lato"/>
                  <a:cs typeface="Lato"/>
                  <a:sym typeface="Lato"/>
                </a:endParaRPr>
              </a:p>
              <a:p>
                <a:pPr indent="114300" lvl="0" marL="0" rtl="0" algn="l">
                  <a:spcBef>
                    <a:spcPts val="0"/>
                  </a:spcBef>
                  <a:spcAft>
                    <a:spcPts val="0"/>
                  </a:spcAft>
                  <a:buNone/>
                </a:pPr>
                <a:r>
                  <a:rPr b="1" lang="en" sz="900">
                    <a:solidFill>
                      <a:schemeClr val="accent3"/>
                    </a:solidFill>
                    <a:latin typeface="Lato"/>
                    <a:ea typeface="Lato"/>
                    <a:cs typeface="Lato"/>
                    <a:sym typeface="Lato"/>
                  </a:rPr>
                  <a:t>are very important</a:t>
                </a:r>
                <a:endParaRPr b="1" sz="900">
                  <a:solidFill>
                    <a:schemeClr val="accent3"/>
                  </a:solidFill>
                  <a:latin typeface="Lato"/>
                  <a:ea typeface="Lato"/>
                  <a:cs typeface="Lato"/>
                  <a:sym typeface="Lato"/>
                </a:endParaRPr>
              </a:p>
            </p:txBody>
          </p:sp>
          <p:grpSp>
            <p:nvGrpSpPr>
              <p:cNvPr id="459" name="Google Shape;459;p46"/>
              <p:cNvGrpSpPr/>
              <p:nvPr/>
            </p:nvGrpSpPr>
            <p:grpSpPr>
              <a:xfrm rot="4704953">
                <a:off x="6684633" y="1005643"/>
                <a:ext cx="510240" cy="1601789"/>
                <a:chOff x="2762118" y="1525070"/>
                <a:chExt cx="510256" cy="2452986"/>
              </a:xfrm>
            </p:grpSpPr>
            <p:sp>
              <p:nvSpPr>
                <p:cNvPr id="460" name="Google Shape;460;p46"/>
                <p:cNvSpPr/>
                <p:nvPr/>
              </p:nvSpPr>
              <p:spPr>
                <a:xfrm rot="1045316">
                  <a:off x="2919958" y="1536246"/>
                  <a:ext cx="146382" cy="2430634"/>
                </a:xfrm>
                <a:custGeom>
                  <a:rect b="b" l="l" r="r" t="t"/>
                  <a:pathLst>
                    <a:path extrusionOk="0" h="19539" w="5703">
                      <a:moveTo>
                        <a:pt x="5377" y="19539"/>
                      </a:moveTo>
                      <a:cubicBezTo>
                        <a:pt x="2766" y="16405"/>
                        <a:pt x="-502" y="12491"/>
                        <a:pt x="167" y="8467"/>
                      </a:cubicBezTo>
                      <a:cubicBezTo>
                        <a:pt x="720" y="5141"/>
                        <a:pt x="3319" y="2384"/>
                        <a:pt x="5703" y="0"/>
                      </a:cubicBezTo>
                    </a:path>
                  </a:pathLst>
                </a:custGeom>
                <a:noFill/>
                <a:ln cap="flat" cmpd="sng" w="28575">
                  <a:solidFill>
                    <a:schemeClr val="accent3"/>
                  </a:solidFill>
                  <a:prstDash val="solid"/>
                  <a:round/>
                  <a:headEnd len="med" w="med" type="none"/>
                  <a:tailEnd len="med" w="med" type="none"/>
                </a:ln>
              </p:spPr>
            </p:sp>
            <p:cxnSp>
              <p:nvCxnSpPr>
                <p:cNvPr id="461" name="Google Shape;461;p46"/>
                <p:cNvCxnSpPr/>
                <p:nvPr/>
              </p:nvCxnSpPr>
              <p:spPr>
                <a:xfrm flipH="1" rot="5858895">
                  <a:off x="3187453" y="1623513"/>
                  <a:ext cx="105942" cy="52186"/>
                </a:xfrm>
                <a:prstGeom prst="straightConnector1">
                  <a:avLst/>
                </a:prstGeom>
                <a:noFill/>
                <a:ln cap="flat" cmpd="sng" w="28575">
                  <a:solidFill>
                    <a:schemeClr val="accent3"/>
                  </a:solidFill>
                  <a:prstDash val="solid"/>
                  <a:round/>
                  <a:headEnd len="med" w="med" type="none"/>
                  <a:tailEnd len="med" w="med" type="none"/>
                </a:ln>
              </p:spPr>
            </p:cxnSp>
          </p:grpSp>
          <p:sp>
            <p:nvSpPr>
              <p:cNvPr id="462" name="Google Shape;462;p46"/>
              <p:cNvSpPr/>
              <p:nvPr/>
            </p:nvSpPr>
            <p:spPr>
              <a:xfrm>
                <a:off x="5469900" y="1633900"/>
                <a:ext cx="872100" cy="2989500"/>
              </a:xfrm>
              <a:prstGeom prst="ellipse">
                <a:avLst/>
              </a:prstGeom>
              <a:solidFill>
                <a:srgbClr val="FF0000">
                  <a:alpha val="5700"/>
                </a:srgbClr>
              </a:solid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grpSp>
        <p:cxnSp>
          <p:nvCxnSpPr>
            <p:cNvPr id="463" name="Google Shape;463;p46"/>
            <p:cNvCxnSpPr/>
            <p:nvPr/>
          </p:nvCxnSpPr>
          <p:spPr>
            <a:xfrm>
              <a:off x="7689025" y="1760050"/>
              <a:ext cx="38400" cy="83100"/>
            </a:xfrm>
            <a:prstGeom prst="straightConnector1">
              <a:avLst/>
            </a:prstGeom>
            <a:noFill/>
            <a:ln cap="flat" cmpd="sng" w="28575">
              <a:solidFill>
                <a:schemeClr val="accent3"/>
              </a:solidFill>
              <a:prstDash val="solid"/>
              <a:round/>
              <a:headEnd len="med" w="med" type="none"/>
              <a:tailEnd len="med" w="med" type="none"/>
            </a:ln>
          </p:spPr>
        </p:cxnSp>
      </p:grpSp>
      <p:sp>
        <p:nvSpPr>
          <p:cNvPr id="464" name="Google Shape;464;p4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56"/>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4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47"/>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Our </a:t>
            </a:r>
            <a:r>
              <a:rPr lang="en">
                <a:solidFill>
                  <a:schemeClr val="dk1"/>
                </a:solidFill>
              </a:rPr>
              <a:t>additional</a:t>
            </a:r>
            <a:r>
              <a:rPr lang="en"/>
              <a:t> experiment is jointly optimizing for multiple bitrates</a:t>
            </a:r>
            <a:endParaRPr/>
          </a:p>
        </p:txBody>
      </p:sp>
      <p:sp>
        <p:nvSpPr>
          <p:cNvPr id="470" name="Google Shape;470;p47"/>
          <p:cNvSpPr txBox="1"/>
          <p:nvPr>
            <p:ph idx="1" type="body"/>
          </p:nvPr>
        </p:nvSpPr>
        <p:spPr>
          <a:xfrm>
            <a:off x="729450" y="1621675"/>
            <a:ext cx="76887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Instead of training for single rate-distortion trade-off, we train for 4 trade-off points at once</a:t>
            </a:r>
            <a:endParaRPr/>
          </a:p>
          <a:p>
            <a:pPr indent="-311150" lvl="0" marL="457200" rtl="0" algn="l">
              <a:spcBef>
                <a:spcPts val="0"/>
              </a:spcBef>
              <a:spcAft>
                <a:spcPts val="0"/>
              </a:spcAft>
              <a:buSzPts val="1300"/>
              <a:buChar char="●"/>
            </a:pPr>
            <a:r>
              <a:rPr lang="en"/>
              <a:t>During training, randomly same one trade-off point and scaling parameter at each iteration</a:t>
            </a:r>
            <a:endParaRPr/>
          </a:p>
          <a:p>
            <a:pPr indent="-311150" lvl="0" marL="457200" rtl="0" algn="l">
              <a:spcBef>
                <a:spcPts val="0"/>
              </a:spcBef>
              <a:spcAft>
                <a:spcPts val="0"/>
              </a:spcAft>
              <a:buSzPts val="1300"/>
              <a:buChar char="●"/>
            </a:pPr>
            <a:r>
              <a:rPr lang="en"/>
              <a:t>All models share the same entropy model except the scale parameters</a:t>
            </a:r>
            <a:endParaRPr b="1"/>
          </a:p>
        </p:txBody>
      </p:sp>
      <p:grpSp>
        <p:nvGrpSpPr>
          <p:cNvPr id="471" name="Google Shape;471;p47"/>
          <p:cNvGrpSpPr/>
          <p:nvPr/>
        </p:nvGrpSpPr>
        <p:grpSpPr>
          <a:xfrm>
            <a:off x="1167075" y="2552814"/>
            <a:ext cx="6809842" cy="1192212"/>
            <a:chOff x="1177200" y="2884014"/>
            <a:chExt cx="6809842" cy="1192212"/>
          </a:xfrm>
        </p:grpSpPr>
        <p:pic>
          <p:nvPicPr>
            <p:cNvPr id="472" name="Google Shape;472;p47"/>
            <p:cNvPicPr preferRelativeResize="0"/>
            <p:nvPr/>
          </p:nvPicPr>
          <p:blipFill rotWithShape="1">
            <a:blip r:embed="rId3">
              <a:alphaModFix/>
            </a:blip>
            <a:srcRect b="0" l="0" r="20012" t="56360"/>
            <a:stretch/>
          </p:blipFill>
          <p:spPr>
            <a:xfrm>
              <a:off x="1177200" y="3050725"/>
              <a:ext cx="5294925" cy="1025501"/>
            </a:xfrm>
            <a:prstGeom prst="rect">
              <a:avLst/>
            </a:prstGeom>
            <a:noFill/>
            <a:ln>
              <a:noFill/>
            </a:ln>
          </p:spPr>
        </p:pic>
        <p:pic>
          <p:nvPicPr>
            <p:cNvPr id="473" name="Google Shape;473;p47"/>
            <p:cNvPicPr preferRelativeResize="0"/>
            <p:nvPr/>
          </p:nvPicPr>
          <p:blipFill rotWithShape="1">
            <a:blip r:embed="rId4">
              <a:alphaModFix/>
            </a:blip>
            <a:srcRect b="0" l="0" r="0" t="57789"/>
            <a:stretch/>
          </p:blipFill>
          <p:spPr>
            <a:xfrm>
              <a:off x="5801343" y="3050736"/>
              <a:ext cx="2185699" cy="983751"/>
            </a:xfrm>
            <a:prstGeom prst="rect">
              <a:avLst/>
            </a:prstGeom>
            <a:noFill/>
            <a:ln>
              <a:noFill/>
            </a:ln>
          </p:spPr>
        </p:pic>
        <p:sp>
          <p:nvSpPr>
            <p:cNvPr id="474" name="Google Shape;474;p47"/>
            <p:cNvSpPr/>
            <p:nvPr/>
          </p:nvSpPr>
          <p:spPr>
            <a:xfrm>
              <a:off x="4479025" y="2884014"/>
              <a:ext cx="635100" cy="363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grpSp>
      <p:cxnSp>
        <p:nvCxnSpPr>
          <p:cNvPr id="475" name="Google Shape;475;p47"/>
          <p:cNvCxnSpPr/>
          <p:nvPr/>
        </p:nvCxnSpPr>
        <p:spPr>
          <a:xfrm>
            <a:off x="1788300" y="3473200"/>
            <a:ext cx="709800" cy="1055700"/>
          </a:xfrm>
          <a:prstGeom prst="straightConnector1">
            <a:avLst/>
          </a:prstGeom>
          <a:noFill/>
          <a:ln cap="flat" cmpd="sng" w="28575">
            <a:solidFill>
              <a:srgbClr val="199988"/>
            </a:solidFill>
            <a:prstDash val="dot"/>
            <a:round/>
            <a:headEnd len="med" w="med" type="none"/>
            <a:tailEnd len="med" w="med" type="none"/>
          </a:ln>
        </p:spPr>
      </p:cxnSp>
      <p:cxnSp>
        <p:nvCxnSpPr>
          <p:cNvPr id="476" name="Google Shape;476;p47"/>
          <p:cNvCxnSpPr/>
          <p:nvPr/>
        </p:nvCxnSpPr>
        <p:spPr>
          <a:xfrm>
            <a:off x="2794500" y="3455200"/>
            <a:ext cx="3630300" cy="1073700"/>
          </a:xfrm>
          <a:prstGeom prst="straightConnector1">
            <a:avLst/>
          </a:prstGeom>
          <a:noFill/>
          <a:ln cap="flat" cmpd="sng" w="28575">
            <a:solidFill>
              <a:srgbClr val="199988"/>
            </a:solidFill>
            <a:prstDash val="dot"/>
            <a:round/>
            <a:headEnd len="med" w="med" type="none"/>
            <a:tailEnd len="med" w="med" type="none"/>
          </a:ln>
        </p:spPr>
      </p:cxnSp>
      <p:cxnSp>
        <p:nvCxnSpPr>
          <p:cNvPr id="477" name="Google Shape;477;p47"/>
          <p:cNvCxnSpPr/>
          <p:nvPr/>
        </p:nvCxnSpPr>
        <p:spPr>
          <a:xfrm flipH="1">
            <a:off x="2533975" y="3469200"/>
            <a:ext cx="3766500" cy="1050600"/>
          </a:xfrm>
          <a:prstGeom prst="straightConnector1">
            <a:avLst/>
          </a:prstGeom>
          <a:noFill/>
          <a:ln cap="flat" cmpd="sng" w="28575">
            <a:solidFill>
              <a:srgbClr val="199988"/>
            </a:solidFill>
            <a:prstDash val="dot"/>
            <a:round/>
            <a:headEnd len="med" w="med" type="none"/>
            <a:tailEnd len="med" w="med" type="none"/>
          </a:ln>
        </p:spPr>
      </p:cxnSp>
      <p:cxnSp>
        <p:nvCxnSpPr>
          <p:cNvPr id="478" name="Google Shape;478;p47"/>
          <p:cNvCxnSpPr/>
          <p:nvPr/>
        </p:nvCxnSpPr>
        <p:spPr>
          <a:xfrm flipH="1">
            <a:off x="6478875" y="3495425"/>
            <a:ext cx="887700" cy="1042500"/>
          </a:xfrm>
          <a:prstGeom prst="straightConnector1">
            <a:avLst/>
          </a:prstGeom>
          <a:noFill/>
          <a:ln cap="flat" cmpd="sng" w="28575">
            <a:solidFill>
              <a:srgbClr val="199988"/>
            </a:solidFill>
            <a:prstDash val="dot"/>
            <a:round/>
            <a:headEnd len="med" w="med" type="none"/>
            <a:tailEnd len="med" w="med" type="none"/>
          </a:ln>
        </p:spPr>
      </p:cxnSp>
      <p:sp>
        <p:nvSpPr>
          <p:cNvPr id="479" name="Google Shape;479;p47"/>
          <p:cNvSpPr/>
          <p:nvPr/>
        </p:nvSpPr>
        <p:spPr>
          <a:xfrm>
            <a:off x="2498100" y="4555900"/>
            <a:ext cx="3953700" cy="494100"/>
          </a:xfrm>
          <a:prstGeom prst="roundRect">
            <a:avLst>
              <a:gd fmla="val 16667" name="adj"/>
            </a:avLst>
          </a:prstGeom>
          <a:solidFill>
            <a:srgbClr val="1A9988">
              <a:alpha val="9490"/>
            </a:srgbClr>
          </a:solidFill>
          <a:ln cap="flat" cmpd="sng" w="2857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l">
              <a:spcBef>
                <a:spcPts val="0"/>
              </a:spcBef>
              <a:spcAft>
                <a:spcPts val="0"/>
              </a:spcAft>
              <a:buNone/>
            </a:pPr>
            <a:r>
              <a:rPr lang="en" sz="1300">
                <a:solidFill>
                  <a:srgbClr val="1A9988"/>
                </a:solidFill>
                <a:latin typeface="Lato"/>
                <a:ea typeface="Lato"/>
                <a:cs typeface="Lato"/>
                <a:sym typeface="Lato"/>
              </a:rPr>
              <a:t>❗️Use 4 different </a:t>
            </a:r>
            <a:r>
              <a:rPr b="1" lang="en" sz="1300">
                <a:solidFill>
                  <a:srgbClr val="1A9988"/>
                </a:solidFill>
                <a:latin typeface="Lato"/>
                <a:ea typeface="Lato"/>
                <a:cs typeface="Lato"/>
                <a:sym typeface="Lato"/>
              </a:rPr>
              <a:t>𝝀 </a:t>
            </a:r>
            <a:r>
              <a:rPr lang="en" sz="1300">
                <a:solidFill>
                  <a:srgbClr val="1A9988"/>
                </a:solidFill>
                <a:latin typeface="Lato"/>
                <a:ea typeface="Lato"/>
                <a:cs typeface="Lato"/>
                <a:sym typeface="Lato"/>
              </a:rPr>
              <a:t>= { </a:t>
            </a:r>
            <a:r>
              <a:rPr lang="en" sz="1300">
                <a:solidFill>
                  <a:srgbClr val="1A9988"/>
                </a:solidFill>
                <a:latin typeface="Lato"/>
                <a:ea typeface="Lato"/>
                <a:cs typeface="Lato"/>
                <a:sym typeface="Lato"/>
              </a:rPr>
              <a:t>𝝀</a:t>
            </a:r>
            <a:r>
              <a:rPr baseline="-25000" lang="en" sz="1300">
                <a:solidFill>
                  <a:srgbClr val="1A9988"/>
                </a:solidFill>
                <a:latin typeface="Cambria Math"/>
                <a:ea typeface="Cambria Math"/>
                <a:cs typeface="Cambria Math"/>
                <a:sym typeface="Cambria Math"/>
              </a:rPr>
              <a:t>1</a:t>
            </a:r>
            <a:r>
              <a:rPr lang="en" sz="1300">
                <a:solidFill>
                  <a:srgbClr val="1A9988"/>
                </a:solidFill>
                <a:latin typeface="Cambria Math"/>
                <a:ea typeface="Cambria Math"/>
                <a:cs typeface="Cambria Math"/>
                <a:sym typeface="Cambria Math"/>
              </a:rPr>
              <a:t>, </a:t>
            </a:r>
            <a:r>
              <a:rPr lang="en" sz="1300">
                <a:solidFill>
                  <a:srgbClr val="1A9988"/>
                </a:solidFill>
                <a:latin typeface="Lato"/>
                <a:ea typeface="Lato"/>
                <a:cs typeface="Lato"/>
                <a:sym typeface="Lato"/>
              </a:rPr>
              <a:t>𝝀</a:t>
            </a:r>
            <a:r>
              <a:rPr baseline="-25000" lang="en" sz="1300">
                <a:solidFill>
                  <a:srgbClr val="1A9988"/>
                </a:solidFill>
                <a:latin typeface="Cambria Math"/>
                <a:ea typeface="Cambria Math"/>
                <a:cs typeface="Cambria Math"/>
                <a:sym typeface="Cambria Math"/>
              </a:rPr>
              <a:t>2</a:t>
            </a:r>
            <a:r>
              <a:rPr lang="en" sz="1300">
                <a:solidFill>
                  <a:srgbClr val="1A9988"/>
                </a:solidFill>
                <a:latin typeface="Cambria Math"/>
                <a:ea typeface="Cambria Math"/>
                <a:cs typeface="Cambria Math"/>
                <a:sym typeface="Cambria Math"/>
              </a:rPr>
              <a:t>, </a:t>
            </a:r>
            <a:r>
              <a:rPr lang="en" sz="1300">
                <a:solidFill>
                  <a:srgbClr val="1A9988"/>
                </a:solidFill>
                <a:latin typeface="Lato"/>
                <a:ea typeface="Lato"/>
                <a:cs typeface="Lato"/>
                <a:sym typeface="Lato"/>
              </a:rPr>
              <a:t>𝝀</a:t>
            </a:r>
            <a:r>
              <a:rPr baseline="-25000" lang="en" sz="1300">
                <a:solidFill>
                  <a:srgbClr val="1A9988"/>
                </a:solidFill>
                <a:latin typeface="Cambria Math"/>
                <a:ea typeface="Cambria Math"/>
                <a:cs typeface="Cambria Math"/>
                <a:sym typeface="Cambria Math"/>
              </a:rPr>
              <a:t>3</a:t>
            </a:r>
            <a:r>
              <a:rPr lang="en" sz="1300">
                <a:solidFill>
                  <a:srgbClr val="1A9988"/>
                </a:solidFill>
                <a:latin typeface="Cambria Math"/>
                <a:ea typeface="Cambria Math"/>
                <a:cs typeface="Cambria Math"/>
                <a:sym typeface="Cambria Math"/>
              </a:rPr>
              <a:t>, </a:t>
            </a:r>
            <a:r>
              <a:rPr lang="en" sz="1300">
                <a:solidFill>
                  <a:srgbClr val="1A9988"/>
                </a:solidFill>
                <a:latin typeface="Lato"/>
                <a:ea typeface="Lato"/>
                <a:cs typeface="Lato"/>
                <a:sym typeface="Lato"/>
              </a:rPr>
              <a:t>𝝀</a:t>
            </a:r>
            <a:r>
              <a:rPr baseline="-25000" lang="en" sz="1300">
                <a:solidFill>
                  <a:srgbClr val="1A9988"/>
                </a:solidFill>
                <a:latin typeface="Cambria Math"/>
                <a:ea typeface="Cambria Math"/>
                <a:cs typeface="Cambria Math"/>
                <a:sym typeface="Cambria Math"/>
              </a:rPr>
              <a:t>4 </a:t>
            </a:r>
            <a:r>
              <a:rPr lang="en" sz="1300">
                <a:solidFill>
                  <a:srgbClr val="1A9988"/>
                </a:solidFill>
                <a:latin typeface="Lato"/>
                <a:ea typeface="Lato"/>
                <a:cs typeface="Lato"/>
                <a:sym typeface="Lato"/>
              </a:rPr>
              <a:t>} </a:t>
            </a:r>
            <a:r>
              <a:rPr lang="en" sz="1300">
                <a:solidFill>
                  <a:srgbClr val="1A9988"/>
                </a:solidFill>
                <a:latin typeface="Lato"/>
                <a:ea typeface="Lato"/>
                <a:cs typeface="Lato"/>
                <a:sym typeface="Lato"/>
              </a:rPr>
              <a:t>each associated </a:t>
            </a:r>
            <a:endParaRPr sz="1300">
              <a:solidFill>
                <a:srgbClr val="1A9988"/>
              </a:solidFill>
              <a:latin typeface="Lato"/>
              <a:ea typeface="Lato"/>
              <a:cs typeface="Lato"/>
              <a:sym typeface="Lato"/>
            </a:endParaRPr>
          </a:p>
          <a:p>
            <a:pPr indent="228600" lvl="0" marL="0" rtl="0" algn="l">
              <a:spcBef>
                <a:spcPts val="0"/>
              </a:spcBef>
              <a:spcAft>
                <a:spcPts val="0"/>
              </a:spcAft>
              <a:buNone/>
            </a:pPr>
            <a:r>
              <a:rPr lang="en" sz="1300">
                <a:solidFill>
                  <a:srgbClr val="1A9988"/>
                </a:solidFill>
                <a:latin typeface="Lato"/>
                <a:ea typeface="Lato"/>
                <a:cs typeface="Lato"/>
                <a:sym typeface="Lato"/>
              </a:rPr>
              <a:t>with a different scale  </a:t>
            </a:r>
            <a:r>
              <a:rPr b="1" lang="en" sz="1300">
                <a:solidFill>
                  <a:srgbClr val="1A9988"/>
                </a:solidFill>
                <a:latin typeface="Cambria Math"/>
                <a:ea typeface="Cambria Math"/>
                <a:cs typeface="Cambria Math"/>
                <a:sym typeface="Cambria Math"/>
              </a:rPr>
              <a:t>S </a:t>
            </a:r>
            <a:r>
              <a:rPr lang="en" sz="1300">
                <a:solidFill>
                  <a:srgbClr val="1A9988"/>
                </a:solidFill>
                <a:latin typeface="Lato"/>
                <a:ea typeface="Lato"/>
                <a:cs typeface="Lato"/>
                <a:sym typeface="Lato"/>
              </a:rPr>
              <a:t>= { </a:t>
            </a:r>
            <a:r>
              <a:rPr b="1" lang="en" sz="1300">
                <a:solidFill>
                  <a:srgbClr val="1A9988"/>
                </a:solidFill>
                <a:latin typeface="Cambria Math"/>
                <a:ea typeface="Cambria Math"/>
                <a:cs typeface="Cambria Math"/>
                <a:sym typeface="Cambria Math"/>
              </a:rPr>
              <a:t>s</a:t>
            </a:r>
            <a:r>
              <a:rPr baseline="-25000" lang="en" sz="1300">
                <a:solidFill>
                  <a:srgbClr val="1A9988"/>
                </a:solidFill>
                <a:latin typeface="Cambria Math"/>
                <a:ea typeface="Cambria Math"/>
                <a:cs typeface="Cambria Math"/>
                <a:sym typeface="Cambria Math"/>
              </a:rPr>
              <a:t>1</a:t>
            </a:r>
            <a:r>
              <a:rPr lang="en" sz="1300">
                <a:solidFill>
                  <a:srgbClr val="1A9988"/>
                </a:solidFill>
                <a:latin typeface="Cambria Math"/>
                <a:ea typeface="Cambria Math"/>
                <a:cs typeface="Cambria Math"/>
                <a:sym typeface="Cambria Math"/>
              </a:rPr>
              <a:t>, </a:t>
            </a:r>
            <a:r>
              <a:rPr b="1" lang="en" sz="1300">
                <a:solidFill>
                  <a:srgbClr val="1A9988"/>
                </a:solidFill>
                <a:latin typeface="Cambria Math"/>
                <a:ea typeface="Cambria Math"/>
                <a:cs typeface="Cambria Math"/>
                <a:sym typeface="Cambria Math"/>
              </a:rPr>
              <a:t>s</a:t>
            </a:r>
            <a:r>
              <a:rPr baseline="-25000" lang="en" sz="1300">
                <a:solidFill>
                  <a:srgbClr val="1A9988"/>
                </a:solidFill>
                <a:latin typeface="Cambria Math"/>
                <a:ea typeface="Cambria Math"/>
                <a:cs typeface="Cambria Math"/>
                <a:sym typeface="Cambria Math"/>
              </a:rPr>
              <a:t>2</a:t>
            </a:r>
            <a:r>
              <a:rPr lang="en" sz="1300">
                <a:solidFill>
                  <a:srgbClr val="1A9988"/>
                </a:solidFill>
                <a:latin typeface="Cambria Math"/>
                <a:ea typeface="Cambria Math"/>
                <a:cs typeface="Cambria Math"/>
                <a:sym typeface="Cambria Math"/>
              </a:rPr>
              <a:t>, </a:t>
            </a:r>
            <a:r>
              <a:rPr b="1" lang="en" sz="1300">
                <a:solidFill>
                  <a:srgbClr val="1A9988"/>
                </a:solidFill>
                <a:latin typeface="Cambria Math"/>
                <a:ea typeface="Cambria Math"/>
                <a:cs typeface="Cambria Math"/>
                <a:sym typeface="Cambria Math"/>
              </a:rPr>
              <a:t>s</a:t>
            </a:r>
            <a:r>
              <a:rPr baseline="-25000" lang="en" sz="1300">
                <a:solidFill>
                  <a:srgbClr val="1A9988"/>
                </a:solidFill>
                <a:latin typeface="Cambria Math"/>
                <a:ea typeface="Cambria Math"/>
                <a:cs typeface="Cambria Math"/>
                <a:sym typeface="Cambria Math"/>
              </a:rPr>
              <a:t>3</a:t>
            </a:r>
            <a:r>
              <a:rPr lang="en" sz="1300">
                <a:solidFill>
                  <a:srgbClr val="1A9988"/>
                </a:solidFill>
                <a:latin typeface="Cambria Math"/>
                <a:ea typeface="Cambria Math"/>
                <a:cs typeface="Cambria Math"/>
                <a:sym typeface="Cambria Math"/>
              </a:rPr>
              <a:t>, </a:t>
            </a:r>
            <a:r>
              <a:rPr b="1" lang="en" sz="1300">
                <a:solidFill>
                  <a:srgbClr val="1A9988"/>
                </a:solidFill>
                <a:latin typeface="Cambria Math"/>
                <a:ea typeface="Cambria Math"/>
                <a:cs typeface="Cambria Math"/>
                <a:sym typeface="Cambria Math"/>
              </a:rPr>
              <a:t>s</a:t>
            </a:r>
            <a:r>
              <a:rPr baseline="-25000" lang="en" sz="1300">
                <a:solidFill>
                  <a:srgbClr val="1A9988"/>
                </a:solidFill>
                <a:latin typeface="Cambria Math"/>
                <a:ea typeface="Cambria Math"/>
                <a:cs typeface="Cambria Math"/>
                <a:sym typeface="Cambria Math"/>
              </a:rPr>
              <a:t>4 </a:t>
            </a:r>
            <a:r>
              <a:rPr lang="en" sz="1300">
                <a:solidFill>
                  <a:srgbClr val="1A9988"/>
                </a:solidFill>
                <a:latin typeface="Lato"/>
                <a:ea typeface="Lato"/>
                <a:cs typeface="Lato"/>
                <a:sym typeface="Lato"/>
              </a:rPr>
              <a:t>}</a:t>
            </a:r>
            <a:endParaRPr b="1" sz="1300">
              <a:solidFill>
                <a:srgbClr val="1A9988"/>
              </a:solidFill>
              <a:latin typeface="Cambria Math"/>
              <a:ea typeface="Cambria Math"/>
              <a:cs typeface="Cambria Math"/>
              <a:sym typeface="Cambria Math"/>
            </a:endParaRPr>
          </a:p>
        </p:txBody>
      </p:sp>
      <p:sp>
        <p:nvSpPr>
          <p:cNvPr id="480" name="Google Shape;480;p4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481" name="Google Shape;481;p47"/>
          <p:cNvGrpSpPr/>
          <p:nvPr/>
        </p:nvGrpSpPr>
        <p:grpSpPr>
          <a:xfrm>
            <a:off x="2498100" y="4555900"/>
            <a:ext cx="3953700" cy="494100"/>
            <a:chOff x="3574075" y="4503000"/>
            <a:chExt cx="3953700" cy="494100"/>
          </a:xfrm>
        </p:grpSpPr>
        <p:sp>
          <p:nvSpPr>
            <p:cNvPr id="482" name="Google Shape;482;p47"/>
            <p:cNvSpPr/>
            <p:nvPr/>
          </p:nvSpPr>
          <p:spPr>
            <a:xfrm>
              <a:off x="3574075" y="4503000"/>
              <a:ext cx="3953700" cy="494100"/>
            </a:xfrm>
            <a:prstGeom prst="roundRect">
              <a:avLst>
                <a:gd fmla="val 16667" name="adj"/>
              </a:avLst>
            </a:prstGeom>
            <a:solidFill>
              <a:srgbClr val="1A9988">
                <a:alpha val="9490"/>
              </a:srgbClr>
            </a:solidFill>
            <a:ln cap="flat" cmpd="sng" w="28575">
              <a:solidFill>
                <a:schemeClr val="dk1"/>
              </a:solidFill>
              <a:prstDash val="solid"/>
              <a:round/>
              <a:headEnd len="sm" w="sm" type="none"/>
              <a:tailEnd len="sm" w="sm" type="none"/>
            </a:ln>
          </p:spPr>
          <p:txBody>
            <a:bodyPr anchorCtr="0" anchor="ctr" bIns="91425" lIns="0" spcFirstLastPara="1" rIns="0" wrap="square" tIns="91425">
              <a:noAutofit/>
            </a:bodyPr>
            <a:lstStyle/>
            <a:p>
              <a:pPr indent="228600" lvl="0" marL="0" rtl="0" algn="l">
                <a:spcBef>
                  <a:spcPts val="0"/>
                </a:spcBef>
                <a:spcAft>
                  <a:spcPts val="0"/>
                </a:spcAft>
                <a:buNone/>
              </a:pPr>
              <a:r>
                <a:t/>
              </a:r>
              <a:endParaRPr b="1" sz="1300">
                <a:solidFill>
                  <a:srgbClr val="1A9988"/>
                </a:solidFill>
                <a:latin typeface="Cambria Math"/>
                <a:ea typeface="Cambria Math"/>
                <a:cs typeface="Cambria Math"/>
                <a:sym typeface="Cambria Math"/>
              </a:endParaRPr>
            </a:p>
          </p:txBody>
        </p:sp>
        <p:pic>
          <p:nvPicPr>
            <p:cNvPr descr="{&quot;backgroundColor&quot;:&quot;#FFFFFF&quot;,&quot;aid&quot;:null,&quot;id&quot;:&quot;10&quot;,&quot;code&quot;:&quot;$$\\mathbf{s}_{interp}\\mathbf{=}\\mathbf{s}_{r}^{\\left(1-l\\right)}\\,\\odot\\,\\mathbf{s}_{r+1}^{l}\\,\\,\\,,\\,\\,\\,l\\in\\left[0,\\,1\\right]\\,\\,\\,,\\,\\,\\,r\\in\\left\\{0,\\,1,\\,2,\\,3\\right\\}$$&quot;,&quot;font&quot;:{&quot;size&quot;:13,&quot;color&quot;:&quot;#1A9988&quot;,&quot;family&quot;:&quot;Cambria Math&quot;},&quot;type&quot;:&quot;$$&quot;,&quot;backgroundColorModified&quot;:false,&quot;ts&quot;:1721651190396,&quot;cs&quot;:&quot;i6KIF2DulCpfdpeZkuVaEg==&quot;,&quot;size&quot;:{&quot;width&quot;:394,&quot;height&quot;:24}}" id="483" name="Google Shape;483;p47"/>
            <p:cNvPicPr preferRelativeResize="0"/>
            <p:nvPr/>
          </p:nvPicPr>
          <p:blipFill>
            <a:blip r:embed="rId5">
              <a:alphaModFix/>
            </a:blip>
            <a:stretch>
              <a:fillRect/>
            </a:stretch>
          </p:blipFill>
          <p:spPr>
            <a:xfrm>
              <a:off x="3667675" y="4635325"/>
              <a:ext cx="3766499" cy="229446"/>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47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48"/>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Multi-rate adaptation reduces </a:t>
            </a:r>
            <a:r>
              <a:rPr lang="en"/>
              <a:t>training</a:t>
            </a:r>
            <a:r>
              <a:rPr lang="en"/>
              <a:t> time</a:t>
            </a:r>
            <a:endParaRPr/>
          </a:p>
        </p:txBody>
      </p:sp>
      <p:pic>
        <p:nvPicPr>
          <p:cNvPr id="489" name="Google Shape;489;p48"/>
          <p:cNvPicPr preferRelativeResize="0"/>
          <p:nvPr/>
        </p:nvPicPr>
        <p:blipFill>
          <a:blip r:embed="rId3">
            <a:alphaModFix/>
          </a:blip>
          <a:stretch>
            <a:fillRect/>
          </a:stretch>
        </p:blipFill>
        <p:spPr>
          <a:xfrm>
            <a:off x="152400" y="1549050"/>
            <a:ext cx="8688067" cy="3442050"/>
          </a:xfrm>
          <a:prstGeom prst="rect">
            <a:avLst/>
          </a:prstGeom>
          <a:noFill/>
          <a:ln>
            <a:noFill/>
          </a:ln>
        </p:spPr>
      </p:pic>
      <p:sp>
        <p:nvSpPr>
          <p:cNvPr id="490" name="Google Shape;490;p4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91" name="Google Shape;491;p48"/>
          <p:cNvSpPr/>
          <p:nvPr/>
        </p:nvSpPr>
        <p:spPr>
          <a:xfrm rot="-9666835">
            <a:off x="1290342" y="3442450"/>
            <a:ext cx="228924" cy="105876"/>
          </a:xfrm>
          <a:prstGeom prst="rightArrow">
            <a:avLst>
              <a:gd fmla="val 50000" name="adj1"/>
              <a:gd fmla="val 50000" name="adj2"/>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492" name="Google Shape;492;p48"/>
          <p:cNvSpPr/>
          <p:nvPr/>
        </p:nvSpPr>
        <p:spPr>
          <a:xfrm rot="-8096814">
            <a:off x="1935178" y="2580454"/>
            <a:ext cx="228891" cy="105642"/>
          </a:xfrm>
          <a:prstGeom prst="rightArrow">
            <a:avLst>
              <a:gd fmla="val 50000" name="adj1"/>
              <a:gd fmla="val 50000" name="adj2"/>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493" name="Google Shape;493;p48"/>
          <p:cNvSpPr/>
          <p:nvPr/>
        </p:nvSpPr>
        <p:spPr>
          <a:xfrm rot="-6702204">
            <a:off x="2492756" y="2201253"/>
            <a:ext cx="227960" cy="106348"/>
          </a:xfrm>
          <a:prstGeom prst="rightArrow">
            <a:avLst>
              <a:gd fmla="val 50000" name="adj1"/>
              <a:gd fmla="val 50000" name="adj2"/>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494" name="Google Shape;494;p48"/>
          <p:cNvSpPr/>
          <p:nvPr/>
        </p:nvSpPr>
        <p:spPr>
          <a:xfrm rot="-9666835">
            <a:off x="4177122" y="3222669"/>
            <a:ext cx="228924" cy="105876"/>
          </a:xfrm>
          <a:prstGeom prst="rightArrow">
            <a:avLst>
              <a:gd fmla="val 50000" name="adj1"/>
              <a:gd fmla="val 50000" name="adj2"/>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495" name="Google Shape;495;p48"/>
          <p:cNvSpPr/>
          <p:nvPr/>
        </p:nvSpPr>
        <p:spPr>
          <a:xfrm rot="-8096814">
            <a:off x="4795501" y="2442518"/>
            <a:ext cx="228891" cy="105642"/>
          </a:xfrm>
          <a:prstGeom prst="rightArrow">
            <a:avLst>
              <a:gd fmla="val 50000" name="adj1"/>
              <a:gd fmla="val 50000" name="adj2"/>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496" name="Google Shape;496;p48"/>
          <p:cNvSpPr/>
          <p:nvPr/>
        </p:nvSpPr>
        <p:spPr>
          <a:xfrm rot="-6702204">
            <a:off x="5353078" y="2192433"/>
            <a:ext cx="227960" cy="106348"/>
          </a:xfrm>
          <a:prstGeom prst="rightArrow">
            <a:avLst>
              <a:gd fmla="val 50000" name="adj1"/>
              <a:gd fmla="val 50000" name="adj2"/>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497" name="Google Shape;497;p48"/>
          <p:cNvSpPr/>
          <p:nvPr/>
        </p:nvSpPr>
        <p:spPr>
          <a:xfrm rot="-6702204">
            <a:off x="8037717" y="2708195"/>
            <a:ext cx="227960" cy="106348"/>
          </a:xfrm>
          <a:prstGeom prst="rightArrow">
            <a:avLst>
              <a:gd fmla="val 50000" name="adj1"/>
              <a:gd fmla="val 50000" name="adj2"/>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498" name="Google Shape;498;p48"/>
          <p:cNvSpPr/>
          <p:nvPr/>
        </p:nvSpPr>
        <p:spPr>
          <a:xfrm rot="-8096814">
            <a:off x="7494603" y="2984737"/>
            <a:ext cx="228891" cy="105642"/>
          </a:xfrm>
          <a:prstGeom prst="rightArrow">
            <a:avLst>
              <a:gd fmla="val 50000" name="adj1"/>
              <a:gd fmla="val 50000" name="adj2"/>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499" name="Google Shape;499;p48"/>
          <p:cNvSpPr/>
          <p:nvPr/>
        </p:nvSpPr>
        <p:spPr>
          <a:xfrm rot="-9666835">
            <a:off x="7022980" y="3492191"/>
            <a:ext cx="228924" cy="105876"/>
          </a:xfrm>
          <a:prstGeom prst="rightArrow">
            <a:avLst>
              <a:gd fmla="val 50000" name="adj1"/>
              <a:gd fmla="val 50000" name="adj2"/>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500" name="Google Shape;500;p48"/>
          <p:cNvSpPr/>
          <p:nvPr/>
        </p:nvSpPr>
        <p:spPr>
          <a:xfrm>
            <a:off x="4694150" y="2963875"/>
            <a:ext cx="932700" cy="494100"/>
          </a:xfrm>
          <a:prstGeom prst="roundRect">
            <a:avLst>
              <a:gd fmla="val 16667" name="adj"/>
            </a:avLst>
          </a:prstGeom>
          <a:solidFill>
            <a:srgbClr val="EB5601">
              <a:alpha val="10130"/>
            </a:srgbClr>
          </a:solidFill>
          <a:ln cap="flat" cmpd="sng" w="28575">
            <a:solidFill>
              <a:srgbClr val="EB5600"/>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lang="en" sz="1100">
                <a:solidFill>
                  <a:srgbClr val="EB5600"/>
                </a:solidFill>
                <a:latin typeface="Lato"/>
                <a:ea typeface="Lato"/>
                <a:cs typeface="Lato"/>
                <a:sym typeface="Lato"/>
              </a:rPr>
              <a:t>Exponentially interpolated</a:t>
            </a:r>
            <a:endParaRPr sz="1100">
              <a:solidFill>
                <a:srgbClr val="EB5600"/>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49"/>
          <p:cNvSpPr txBox="1"/>
          <p:nvPr>
            <p:ph type="title"/>
          </p:nvPr>
        </p:nvSpPr>
        <p:spPr>
          <a:xfrm>
            <a:off x="729450" y="1210307"/>
            <a:ext cx="7688400" cy="1518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  </a:t>
            </a:r>
            <a:r>
              <a:rPr lang="en"/>
              <a:t>Key </a:t>
            </a:r>
            <a:r>
              <a:rPr lang="en"/>
              <a:t>Takeaways</a:t>
            </a:r>
            <a:endParaRPr/>
          </a:p>
        </p:txBody>
      </p:sp>
      <p:sp>
        <p:nvSpPr>
          <p:cNvPr id="506" name="Google Shape;506;p49"/>
          <p:cNvSpPr txBox="1"/>
          <p:nvPr>
            <p:ph idx="1" type="body"/>
          </p:nvPr>
        </p:nvSpPr>
        <p:spPr>
          <a:xfrm>
            <a:off x="729450" y="2231275"/>
            <a:ext cx="7688700" cy="26106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Clr>
                <a:schemeClr val="lt1"/>
              </a:buClr>
              <a:buSzPts val="1300"/>
              <a:buAutoNum type="arabicPeriod"/>
            </a:pPr>
            <a:r>
              <a:rPr lang="en">
                <a:solidFill>
                  <a:schemeClr val="lt1"/>
                </a:solidFill>
              </a:rPr>
              <a:t>Pruning based on Gaussian contributions is an effective way of reducing </a:t>
            </a:r>
            <a:r>
              <a:rPr b="1" lang="en">
                <a:solidFill>
                  <a:schemeClr val="lt1"/>
                </a:solidFill>
              </a:rPr>
              <a:t>both</a:t>
            </a:r>
            <a:r>
              <a:rPr lang="en">
                <a:solidFill>
                  <a:schemeClr val="lt1"/>
                </a:solidFill>
              </a:rPr>
              <a:t> computation and storage complexity at a negligible cost</a:t>
            </a:r>
            <a:endParaRPr>
              <a:solidFill>
                <a:schemeClr val="lt1"/>
              </a:solidFill>
            </a:endParaRPr>
          </a:p>
          <a:p>
            <a:pPr indent="-311150" lvl="0" marL="457200" rtl="0" algn="l">
              <a:spcBef>
                <a:spcPts val="1000"/>
              </a:spcBef>
              <a:spcAft>
                <a:spcPts val="0"/>
              </a:spcAft>
              <a:buClr>
                <a:schemeClr val="lt1"/>
              </a:buClr>
              <a:buSzPts val="1300"/>
              <a:buAutoNum type="arabicPeriod"/>
            </a:pPr>
            <a:r>
              <a:rPr lang="en">
                <a:solidFill>
                  <a:schemeClr val="lt1"/>
                </a:solidFill>
              </a:rPr>
              <a:t>Only using learned entropy models can show competitive results</a:t>
            </a:r>
            <a:r>
              <a:rPr lang="en"/>
              <a:t> while:</a:t>
            </a:r>
            <a:endParaRPr/>
          </a:p>
          <a:p>
            <a:pPr indent="-196850" lvl="1" marL="685800" rtl="0" algn="l">
              <a:spcBef>
                <a:spcPts val="0"/>
              </a:spcBef>
              <a:spcAft>
                <a:spcPts val="0"/>
              </a:spcAft>
              <a:buSzPts val="1300"/>
              <a:buChar char="●"/>
            </a:pPr>
            <a:r>
              <a:rPr lang="en"/>
              <a:t>Least compression-sensitive attribute is spherical harmonics</a:t>
            </a:r>
            <a:endParaRPr/>
          </a:p>
          <a:p>
            <a:pPr indent="-196850" lvl="1" marL="685800" rtl="0" algn="l">
              <a:spcBef>
                <a:spcPts val="0"/>
              </a:spcBef>
              <a:spcAft>
                <a:spcPts val="0"/>
              </a:spcAft>
              <a:buSzPts val="1300"/>
              <a:buChar char="●"/>
            </a:pPr>
            <a:r>
              <a:rPr lang="en"/>
              <a:t>Most compression-sensitive attributes are position and scaling</a:t>
            </a:r>
            <a:endParaRPr/>
          </a:p>
          <a:p>
            <a:pPr indent="-311150" lvl="0" marL="457200" rtl="0" algn="l">
              <a:spcBef>
                <a:spcPts val="0"/>
              </a:spcBef>
              <a:spcAft>
                <a:spcPts val="0"/>
              </a:spcAft>
              <a:buSzPts val="1300"/>
              <a:buAutoNum type="arabicPeriod"/>
            </a:pPr>
            <a:r>
              <a:rPr lang="en"/>
              <a:t>Multi-rate entropy models are computation- and parameter-efficient but further research is required to reduce degradation</a:t>
            </a:r>
            <a:endParaRPr/>
          </a:p>
          <a:p>
            <a:pPr indent="-311150" lvl="0" marL="457200" rtl="0" algn="l">
              <a:spcBef>
                <a:spcPts val="0"/>
              </a:spcBef>
              <a:spcAft>
                <a:spcPts val="1000"/>
              </a:spcAft>
              <a:buSzPts val="1300"/>
              <a:buAutoNum type="arabicPeriod"/>
            </a:pPr>
            <a:r>
              <a:rPr lang="en"/>
              <a:t>Further methods can help to use the correlation among Gaussians</a:t>
            </a:r>
            <a:endParaRPr/>
          </a:p>
        </p:txBody>
      </p:sp>
      <p:sp>
        <p:nvSpPr>
          <p:cNvPr id="507" name="Google Shape;507;p4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5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13" name="Google Shape;513;p50"/>
          <p:cNvSpPr txBox="1"/>
          <p:nvPr>
            <p:ph idx="4294967295" type="title"/>
          </p:nvPr>
        </p:nvSpPr>
        <p:spPr>
          <a:xfrm>
            <a:off x="729450" y="864300"/>
            <a:ext cx="7021200" cy="2985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Thank you for listening </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Any questions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6"/>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3D Gaussians form a representation for </a:t>
            </a:r>
            <a:r>
              <a:rPr lang="en"/>
              <a:t>radiance</a:t>
            </a:r>
            <a:r>
              <a:rPr lang="en"/>
              <a:t> fields</a:t>
            </a:r>
            <a:endParaRPr/>
          </a:p>
        </p:txBody>
      </p:sp>
      <p:sp>
        <p:nvSpPr>
          <p:cNvPr id="111" name="Google Shape;111;p16"/>
          <p:cNvSpPr txBox="1"/>
          <p:nvPr/>
        </p:nvSpPr>
        <p:spPr>
          <a:xfrm>
            <a:off x="4432875" y="0"/>
            <a:ext cx="4711200" cy="256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900" u="sng">
                <a:solidFill>
                  <a:srgbClr val="B7B7B7"/>
                </a:solidFill>
                <a:latin typeface="Lato"/>
                <a:ea typeface="Lato"/>
                <a:cs typeface="Lato"/>
                <a:sym typeface="Lato"/>
                <a:hlinkClick r:id="rId3">
                  <a:extLst>
                    <a:ext uri="{A12FA001-AC4F-418D-AE19-62706E023703}">
                      <ahyp:hlinkClr val="tx"/>
                    </a:ext>
                  </a:extLst>
                </a:hlinkClick>
              </a:rPr>
              <a:t>Shahbazi et al. “InseRF: Text-Driven Generative Object Insertion in Neural 3D Scenes”</a:t>
            </a:r>
            <a:endParaRPr sz="900">
              <a:solidFill>
                <a:srgbClr val="B7B7B7"/>
              </a:solidFill>
              <a:latin typeface="Lato"/>
              <a:ea typeface="Lato"/>
              <a:cs typeface="Lato"/>
              <a:sym typeface="Lato"/>
            </a:endParaRPr>
          </a:p>
        </p:txBody>
      </p:sp>
      <p:sp>
        <p:nvSpPr>
          <p:cNvPr id="112" name="Google Shape;112;p16"/>
          <p:cNvSpPr txBox="1"/>
          <p:nvPr>
            <p:ph idx="1" type="body"/>
          </p:nvPr>
        </p:nvSpPr>
        <p:spPr>
          <a:xfrm>
            <a:off x="729450" y="1621675"/>
            <a:ext cx="8052900" cy="30255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b="1" lang="en" u="sng"/>
              <a:t>Goal:</a:t>
            </a:r>
            <a:r>
              <a:rPr lang="en"/>
              <a:t> Reconstruct novel views of a 3D world using a set of images with given camera parameters</a:t>
            </a:r>
            <a:endParaRPr/>
          </a:p>
          <a:p>
            <a:pPr indent="0" lvl="0" marL="0" rtl="0" algn="l">
              <a:spcBef>
                <a:spcPts val="1200"/>
              </a:spcBef>
              <a:spcAft>
                <a:spcPts val="0"/>
              </a:spcAft>
              <a:buNone/>
            </a:pPr>
            <a:r>
              <a:t/>
            </a:r>
            <a:endParaRPr/>
          </a:p>
          <a:p>
            <a:pPr indent="-311150" lvl="0" marL="457200" rtl="0" algn="l">
              <a:spcBef>
                <a:spcPts val="1200"/>
              </a:spcBef>
              <a:spcAft>
                <a:spcPts val="0"/>
              </a:spcAft>
              <a:buSzPts val="1300"/>
              <a:buChar char="●"/>
            </a:pPr>
            <a:r>
              <a:rPr lang="en"/>
              <a:t>Needs to be</a:t>
            </a:r>
            <a:endParaRPr/>
          </a:p>
          <a:p>
            <a:pPr indent="-311150" lvl="1" marL="914400" rtl="0" algn="l">
              <a:spcBef>
                <a:spcPts val="0"/>
              </a:spcBef>
              <a:spcAft>
                <a:spcPts val="0"/>
              </a:spcAft>
              <a:buSzPts val="1300"/>
              <a:buChar char="✅"/>
            </a:pPr>
            <a:r>
              <a:rPr lang="en"/>
              <a:t>Fast</a:t>
            </a:r>
            <a:endParaRPr/>
          </a:p>
          <a:p>
            <a:pPr indent="-311150" lvl="1" marL="914400" rtl="0" algn="l">
              <a:spcBef>
                <a:spcPts val="0"/>
              </a:spcBef>
              <a:spcAft>
                <a:spcPts val="0"/>
              </a:spcAft>
              <a:buSzPts val="1300"/>
              <a:buChar char="✅"/>
            </a:pPr>
            <a:r>
              <a:rPr lang="en"/>
              <a:t>Accurate</a:t>
            </a:r>
            <a:endParaRPr/>
          </a:p>
          <a:p>
            <a:pPr indent="-311150" lvl="1" marL="914400" rtl="0" algn="l">
              <a:spcBef>
                <a:spcPts val="0"/>
              </a:spcBef>
              <a:spcAft>
                <a:spcPts val="0"/>
              </a:spcAft>
              <a:buSzPts val="1300"/>
              <a:buChar char="✅"/>
            </a:pPr>
            <a:r>
              <a:rPr lang="en"/>
              <a:t>Practical to integrate</a:t>
            </a:r>
            <a:endParaRPr/>
          </a:p>
          <a:p>
            <a:pPr indent="-323850" lvl="1" marL="914400" rtl="0" algn="l">
              <a:spcBef>
                <a:spcPts val="0"/>
              </a:spcBef>
              <a:spcAft>
                <a:spcPts val="0"/>
              </a:spcAft>
              <a:buSzPts val="1500"/>
              <a:buChar char="❓"/>
            </a:pPr>
            <a:r>
              <a:rPr lang="en"/>
              <a:t>Memory efficient</a:t>
            </a:r>
            <a:endParaRPr/>
          </a:p>
        </p:txBody>
      </p:sp>
      <p:pic>
        <p:nvPicPr>
          <p:cNvPr id="113" name="Google Shape;113;p16"/>
          <p:cNvPicPr preferRelativeResize="0"/>
          <p:nvPr/>
        </p:nvPicPr>
        <p:blipFill>
          <a:blip r:embed="rId4">
            <a:alphaModFix/>
          </a:blip>
          <a:stretch>
            <a:fillRect/>
          </a:stretch>
        </p:blipFill>
        <p:spPr>
          <a:xfrm>
            <a:off x="5715000" y="2098375"/>
            <a:ext cx="2754351" cy="2898474"/>
          </a:xfrm>
          <a:prstGeom prst="rect">
            <a:avLst/>
          </a:prstGeom>
          <a:noFill/>
          <a:ln>
            <a:noFill/>
          </a:ln>
        </p:spPr>
      </p:pic>
      <p:sp>
        <p:nvSpPr>
          <p:cNvPr id="114" name="Google Shape;114;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7"/>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800"/>
              <a:t>While Gaussian splatting is fast  💨</a:t>
            </a:r>
            <a:endParaRPr/>
          </a:p>
        </p:txBody>
      </p:sp>
      <p:sp>
        <p:nvSpPr>
          <p:cNvPr id="120" name="Google Shape;120;p17"/>
          <p:cNvSpPr txBox="1"/>
          <p:nvPr/>
        </p:nvSpPr>
        <p:spPr>
          <a:xfrm>
            <a:off x="5200350" y="0"/>
            <a:ext cx="3943800" cy="256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900" u="sng">
                <a:solidFill>
                  <a:srgbClr val="B7B7B7"/>
                </a:solidFill>
                <a:latin typeface="Lato"/>
                <a:ea typeface="Lato"/>
                <a:cs typeface="Lato"/>
                <a:sym typeface="Lato"/>
                <a:hlinkClick r:id="rId3">
                  <a:extLst>
                    <a:ext uri="{A12FA001-AC4F-418D-AE19-62706E023703}">
                      <ahyp:hlinkClr val="tx"/>
                    </a:ext>
                  </a:extLst>
                </a:hlinkClick>
              </a:rPr>
              <a:t>3D Gaussian Splatting for Real-Time Radiance Field Rendering</a:t>
            </a:r>
            <a:endParaRPr sz="900">
              <a:solidFill>
                <a:srgbClr val="B7B7B7"/>
              </a:solidFill>
              <a:latin typeface="Lato"/>
              <a:ea typeface="Lato"/>
              <a:cs typeface="Lato"/>
              <a:sym typeface="Lato"/>
            </a:endParaRPr>
          </a:p>
        </p:txBody>
      </p:sp>
      <p:grpSp>
        <p:nvGrpSpPr>
          <p:cNvPr id="121" name="Google Shape;121;p17"/>
          <p:cNvGrpSpPr/>
          <p:nvPr/>
        </p:nvGrpSpPr>
        <p:grpSpPr>
          <a:xfrm>
            <a:off x="2499463" y="1320450"/>
            <a:ext cx="4247288" cy="3705000"/>
            <a:chOff x="2090650" y="1461500"/>
            <a:chExt cx="4247288" cy="3705000"/>
          </a:xfrm>
        </p:grpSpPr>
        <p:pic>
          <p:nvPicPr>
            <p:cNvPr id="122" name="Google Shape;122;p17"/>
            <p:cNvPicPr preferRelativeResize="0"/>
            <p:nvPr/>
          </p:nvPicPr>
          <p:blipFill rotWithShape="1">
            <a:blip r:embed="rId4">
              <a:alphaModFix/>
            </a:blip>
            <a:srcRect b="0" l="0" r="18120" t="0"/>
            <a:stretch/>
          </p:blipFill>
          <p:spPr>
            <a:xfrm>
              <a:off x="2090650" y="1461500"/>
              <a:ext cx="4063449" cy="3682001"/>
            </a:xfrm>
            <a:prstGeom prst="rect">
              <a:avLst/>
            </a:prstGeom>
            <a:noFill/>
            <a:ln>
              <a:noFill/>
            </a:ln>
          </p:spPr>
        </p:pic>
        <p:sp>
          <p:nvSpPr>
            <p:cNvPr id="123" name="Google Shape;123;p17"/>
            <p:cNvSpPr/>
            <p:nvPr/>
          </p:nvSpPr>
          <p:spPr>
            <a:xfrm>
              <a:off x="5706075" y="4058775"/>
              <a:ext cx="447900" cy="106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24" name="Google Shape;124;p17"/>
            <p:cNvSpPr txBox="1"/>
            <p:nvPr/>
          </p:nvSpPr>
          <p:spPr>
            <a:xfrm>
              <a:off x="5544138" y="4040475"/>
              <a:ext cx="793800" cy="14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A602"/>
                  </a:solidFill>
                  <a:latin typeface="Lato"/>
                  <a:ea typeface="Lato"/>
                  <a:cs typeface="Lato"/>
                  <a:sym typeface="Lato"/>
                </a:rPr>
                <a:t>3D-GS</a:t>
              </a:r>
              <a:endParaRPr sz="1100">
                <a:solidFill>
                  <a:srgbClr val="FFA602"/>
                </a:solidFill>
                <a:latin typeface="Lato"/>
                <a:ea typeface="Lato"/>
                <a:cs typeface="Lato"/>
                <a:sym typeface="Lato"/>
              </a:endParaRPr>
            </a:p>
          </p:txBody>
        </p:sp>
        <p:grpSp>
          <p:nvGrpSpPr>
            <p:cNvPr id="125" name="Google Shape;125;p17"/>
            <p:cNvGrpSpPr/>
            <p:nvPr/>
          </p:nvGrpSpPr>
          <p:grpSpPr>
            <a:xfrm>
              <a:off x="3218250" y="2629050"/>
              <a:ext cx="691598" cy="143100"/>
              <a:chOff x="2395022" y="2700150"/>
              <a:chExt cx="648900" cy="143100"/>
            </a:xfrm>
          </p:grpSpPr>
          <p:sp>
            <p:nvSpPr>
              <p:cNvPr id="126" name="Google Shape;126;p17"/>
              <p:cNvSpPr/>
              <p:nvPr/>
            </p:nvSpPr>
            <p:spPr>
              <a:xfrm>
                <a:off x="2476775" y="2718450"/>
                <a:ext cx="447900" cy="106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27" name="Google Shape;127;p17"/>
              <p:cNvSpPr txBox="1"/>
              <p:nvPr/>
            </p:nvSpPr>
            <p:spPr>
              <a:xfrm>
                <a:off x="2395022" y="2700150"/>
                <a:ext cx="648900" cy="14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FFA602"/>
                    </a:solidFill>
                    <a:latin typeface="Lato"/>
                    <a:ea typeface="Lato"/>
                    <a:cs typeface="Lato"/>
                    <a:sym typeface="Lato"/>
                  </a:rPr>
                  <a:t>3D-GS</a:t>
                </a:r>
                <a:endParaRPr sz="1200">
                  <a:solidFill>
                    <a:srgbClr val="FFA602"/>
                  </a:solidFill>
                  <a:latin typeface="Lato"/>
                  <a:ea typeface="Lato"/>
                  <a:cs typeface="Lato"/>
                  <a:sym typeface="Lato"/>
                </a:endParaRPr>
              </a:p>
            </p:txBody>
          </p:sp>
        </p:grpSp>
        <p:sp>
          <p:nvSpPr>
            <p:cNvPr id="128" name="Google Shape;128;p17"/>
            <p:cNvSpPr/>
            <p:nvPr/>
          </p:nvSpPr>
          <p:spPr>
            <a:xfrm>
              <a:off x="3793992" y="1954750"/>
              <a:ext cx="483600" cy="2971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29" name="Google Shape;129;p17"/>
            <p:cNvSpPr/>
            <p:nvPr/>
          </p:nvSpPr>
          <p:spPr>
            <a:xfrm>
              <a:off x="2177150" y="4921239"/>
              <a:ext cx="1617000" cy="23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30" name="Google Shape;130;p17"/>
            <p:cNvSpPr txBox="1"/>
            <p:nvPr/>
          </p:nvSpPr>
          <p:spPr>
            <a:xfrm>
              <a:off x="2702629" y="4909700"/>
              <a:ext cx="611400" cy="25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chemeClr val="accent1"/>
                  </a:solidFill>
                  <a:latin typeface="Lato"/>
                  <a:ea typeface="Lato"/>
                  <a:cs typeface="Lato"/>
                  <a:sym typeface="Lato"/>
                </a:rPr>
                <a:t>FPS</a:t>
              </a:r>
              <a:endParaRPr b="1" sz="1500">
                <a:solidFill>
                  <a:schemeClr val="accent1"/>
                </a:solidFill>
                <a:latin typeface="Lato"/>
                <a:ea typeface="Lato"/>
                <a:cs typeface="Lato"/>
                <a:sym typeface="Lato"/>
              </a:endParaRPr>
            </a:p>
          </p:txBody>
        </p:sp>
        <p:sp>
          <p:nvSpPr>
            <p:cNvPr id="131" name="Google Shape;131;p17"/>
            <p:cNvSpPr/>
            <p:nvPr/>
          </p:nvSpPr>
          <p:spPr>
            <a:xfrm>
              <a:off x="4407288" y="4921239"/>
              <a:ext cx="1617000" cy="23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32" name="Google Shape;132;p17"/>
            <p:cNvSpPr txBox="1"/>
            <p:nvPr/>
          </p:nvSpPr>
          <p:spPr>
            <a:xfrm>
              <a:off x="4277601" y="4909700"/>
              <a:ext cx="1876500" cy="25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chemeClr val="accent1"/>
                  </a:solidFill>
                  <a:latin typeface="Lato"/>
                  <a:ea typeface="Lato"/>
                  <a:cs typeface="Lato"/>
                  <a:sym typeface="Lato"/>
                </a:rPr>
                <a:t>Training duration</a:t>
              </a:r>
              <a:endParaRPr b="1" sz="1500">
                <a:solidFill>
                  <a:schemeClr val="accent1"/>
                </a:solidFill>
                <a:latin typeface="Lato"/>
                <a:ea typeface="Lato"/>
                <a:cs typeface="Lato"/>
                <a:sym typeface="Lato"/>
              </a:endParaRPr>
            </a:p>
          </p:txBody>
        </p:sp>
      </p:grpSp>
      <p:sp>
        <p:nvSpPr>
          <p:cNvPr id="133" name="Google Shape;133;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8"/>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Main building block of Gaussian splatting: Gaussians</a:t>
            </a:r>
            <a:endParaRPr/>
          </a:p>
        </p:txBody>
      </p:sp>
      <p:sp>
        <p:nvSpPr>
          <p:cNvPr id="139" name="Google Shape;139;p18"/>
          <p:cNvSpPr txBox="1"/>
          <p:nvPr>
            <p:ph idx="1" type="body"/>
          </p:nvPr>
        </p:nvSpPr>
        <p:spPr>
          <a:xfrm>
            <a:off x="729450" y="1621675"/>
            <a:ext cx="7688700" cy="35034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Gaussians are composed of</a:t>
            </a:r>
            <a:endParaRPr/>
          </a:p>
          <a:p>
            <a:pPr indent="-311150" lvl="1" marL="914400" rtl="0" algn="l">
              <a:spcBef>
                <a:spcPts val="0"/>
              </a:spcBef>
              <a:spcAft>
                <a:spcPts val="0"/>
              </a:spcAft>
              <a:buSzPts val="1300"/>
              <a:buChar char="○"/>
            </a:pPr>
            <a:r>
              <a:rPr b="1" lang="en"/>
              <a:t>Position</a:t>
            </a:r>
            <a:r>
              <a:rPr lang="en"/>
              <a:t>, </a:t>
            </a:r>
            <a:r>
              <a:rPr i="1" lang="en"/>
              <a:t>μ</a:t>
            </a:r>
            <a:endParaRPr i="1"/>
          </a:p>
          <a:p>
            <a:pPr indent="-311150" lvl="1" marL="914400" rtl="0" algn="l">
              <a:spcBef>
                <a:spcPts val="0"/>
              </a:spcBef>
              <a:spcAft>
                <a:spcPts val="0"/>
              </a:spcAft>
              <a:buSzPts val="1300"/>
              <a:buChar char="○"/>
            </a:pPr>
            <a:r>
              <a:rPr b="1" lang="en"/>
              <a:t>Covariance</a:t>
            </a:r>
            <a:r>
              <a:rPr lang="en"/>
              <a:t>, </a:t>
            </a:r>
            <a:r>
              <a:rPr i="1" lang="en"/>
              <a:t>Σ</a:t>
            </a:r>
            <a:endParaRPr i="1"/>
          </a:p>
          <a:p>
            <a:pPr indent="-311150" lvl="1" marL="914400" rtl="0" algn="l">
              <a:spcBef>
                <a:spcPts val="0"/>
              </a:spcBef>
              <a:spcAft>
                <a:spcPts val="0"/>
              </a:spcAft>
              <a:buSzPts val="1300"/>
              <a:buChar char="○"/>
            </a:pPr>
            <a:r>
              <a:rPr b="1" lang="en"/>
              <a:t>Opacity</a:t>
            </a:r>
            <a:r>
              <a:rPr lang="en"/>
              <a:t>, </a:t>
            </a:r>
            <a:r>
              <a:rPr i="1" lang="en"/>
              <a:t>o</a:t>
            </a:r>
            <a:endParaRPr i="1"/>
          </a:p>
          <a:p>
            <a:pPr indent="-311150" lvl="1" marL="914400" rtl="0" algn="l">
              <a:spcBef>
                <a:spcPts val="0"/>
              </a:spcBef>
              <a:spcAft>
                <a:spcPts val="0"/>
              </a:spcAft>
              <a:buSzPts val="1300"/>
              <a:buChar char="○"/>
            </a:pPr>
            <a:r>
              <a:rPr b="1" lang="en"/>
              <a:t>Color,</a:t>
            </a:r>
            <a:r>
              <a:rPr lang="en"/>
              <a:t> c</a:t>
            </a:r>
            <a:endParaRPr/>
          </a:p>
          <a:p>
            <a:pPr indent="-311150" lvl="0" marL="457200" rtl="0" algn="l">
              <a:spcBef>
                <a:spcPts val="1000"/>
              </a:spcBef>
              <a:spcAft>
                <a:spcPts val="0"/>
              </a:spcAft>
              <a:buSzPts val="1300"/>
              <a:buChar char="●"/>
            </a:pPr>
            <a:r>
              <a:rPr lang="en"/>
              <a:t>Gaussians are composed of</a:t>
            </a:r>
            <a:endParaRPr/>
          </a:p>
          <a:p>
            <a:pPr indent="-311150" lvl="1" marL="914400" rtl="0" algn="l">
              <a:spcBef>
                <a:spcPts val="0"/>
              </a:spcBef>
              <a:spcAft>
                <a:spcPts val="0"/>
              </a:spcAft>
              <a:buSzPts val="1300"/>
              <a:buChar char="○"/>
            </a:pPr>
            <a:r>
              <a:rPr b="1" lang="en"/>
              <a:t>Position</a:t>
            </a:r>
            <a:r>
              <a:rPr lang="en"/>
              <a:t>, </a:t>
            </a:r>
            <a:r>
              <a:rPr i="1" lang="en"/>
              <a:t>μ</a:t>
            </a:r>
            <a:endParaRPr i="1"/>
          </a:p>
          <a:p>
            <a:pPr indent="-311150" lvl="1" marL="914400" rtl="0" algn="l">
              <a:spcBef>
                <a:spcPts val="0"/>
              </a:spcBef>
              <a:spcAft>
                <a:spcPts val="0"/>
              </a:spcAft>
              <a:buSzPts val="1300"/>
              <a:buChar char="○"/>
            </a:pPr>
            <a:r>
              <a:rPr b="1" lang="en"/>
              <a:t>Scaling</a:t>
            </a:r>
            <a:r>
              <a:rPr lang="en"/>
              <a:t>, </a:t>
            </a:r>
            <a:r>
              <a:rPr i="1" lang="en"/>
              <a:t>S</a:t>
            </a:r>
            <a:endParaRPr i="1"/>
          </a:p>
          <a:p>
            <a:pPr indent="-311150" lvl="1" marL="914400" rtl="0" algn="l">
              <a:spcBef>
                <a:spcPts val="0"/>
              </a:spcBef>
              <a:spcAft>
                <a:spcPts val="0"/>
              </a:spcAft>
              <a:buSzPts val="1300"/>
              <a:buChar char="○"/>
            </a:pPr>
            <a:r>
              <a:rPr b="1" lang="en"/>
              <a:t>Rotation,</a:t>
            </a:r>
            <a:r>
              <a:rPr lang="en"/>
              <a:t> </a:t>
            </a:r>
            <a:r>
              <a:rPr i="1" lang="en"/>
              <a:t>R</a:t>
            </a:r>
            <a:endParaRPr i="1"/>
          </a:p>
          <a:p>
            <a:pPr indent="-311150" lvl="1" marL="914400" rtl="0" algn="l">
              <a:spcBef>
                <a:spcPts val="0"/>
              </a:spcBef>
              <a:spcAft>
                <a:spcPts val="0"/>
              </a:spcAft>
              <a:buSzPts val="1300"/>
              <a:buChar char="○"/>
            </a:pPr>
            <a:r>
              <a:rPr b="1" lang="en"/>
              <a:t>Opacity</a:t>
            </a:r>
            <a:r>
              <a:rPr lang="en"/>
              <a:t>, </a:t>
            </a:r>
            <a:r>
              <a:rPr i="1" lang="en"/>
              <a:t>o</a:t>
            </a:r>
            <a:endParaRPr i="1"/>
          </a:p>
          <a:p>
            <a:pPr indent="-311150" lvl="1" marL="914400" rtl="0" algn="l">
              <a:spcBef>
                <a:spcPts val="0"/>
              </a:spcBef>
              <a:spcAft>
                <a:spcPts val="0"/>
              </a:spcAft>
              <a:buSzPts val="1300"/>
              <a:buChar char="○"/>
            </a:pPr>
            <a:r>
              <a:rPr b="1" lang="en"/>
              <a:t>Spherical Harmonics,</a:t>
            </a:r>
            <a:r>
              <a:rPr lang="en"/>
              <a:t> </a:t>
            </a:r>
            <a:r>
              <a:rPr i="1" lang="en"/>
              <a:t>SH</a:t>
            </a:r>
            <a:endParaRPr i="1"/>
          </a:p>
        </p:txBody>
      </p:sp>
      <p:cxnSp>
        <p:nvCxnSpPr>
          <p:cNvPr id="140" name="Google Shape;140;p18"/>
          <p:cNvCxnSpPr/>
          <p:nvPr/>
        </p:nvCxnSpPr>
        <p:spPr>
          <a:xfrm rot="10800000">
            <a:off x="1676600" y="2411470"/>
            <a:ext cx="1203300" cy="4500"/>
          </a:xfrm>
          <a:prstGeom prst="straightConnector1">
            <a:avLst/>
          </a:prstGeom>
          <a:noFill/>
          <a:ln cap="flat" cmpd="sng" w="28575">
            <a:solidFill>
              <a:schemeClr val="accent3"/>
            </a:solidFill>
            <a:prstDash val="solid"/>
            <a:round/>
            <a:headEnd len="med" w="med" type="none"/>
            <a:tailEnd len="med" w="med" type="none"/>
          </a:ln>
        </p:spPr>
      </p:cxnSp>
      <p:cxnSp>
        <p:nvCxnSpPr>
          <p:cNvPr id="141" name="Google Shape;141;p18"/>
          <p:cNvCxnSpPr/>
          <p:nvPr/>
        </p:nvCxnSpPr>
        <p:spPr>
          <a:xfrm rot="10800000">
            <a:off x="1660950" y="3013785"/>
            <a:ext cx="737100" cy="6600"/>
          </a:xfrm>
          <a:prstGeom prst="straightConnector1">
            <a:avLst/>
          </a:prstGeom>
          <a:noFill/>
          <a:ln cap="flat" cmpd="sng" w="28575">
            <a:solidFill>
              <a:schemeClr val="accent3"/>
            </a:solidFill>
            <a:prstDash val="solid"/>
            <a:round/>
            <a:headEnd len="med" w="med" type="none"/>
            <a:tailEnd len="med" w="med" type="none"/>
          </a:ln>
        </p:spPr>
      </p:cxnSp>
      <p:grpSp>
        <p:nvGrpSpPr>
          <p:cNvPr id="142" name="Google Shape;142;p18"/>
          <p:cNvGrpSpPr/>
          <p:nvPr/>
        </p:nvGrpSpPr>
        <p:grpSpPr>
          <a:xfrm>
            <a:off x="3680289" y="4710601"/>
            <a:ext cx="3340275" cy="414600"/>
            <a:chOff x="3641900" y="4017325"/>
            <a:chExt cx="3340275" cy="414600"/>
          </a:xfrm>
        </p:grpSpPr>
        <p:cxnSp>
          <p:nvCxnSpPr>
            <p:cNvPr id="143" name="Google Shape;143;p18"/>
            <p:cNvCxnSpPr/>
            <p:nvPr/>
          </p:nvCxnSpPr>
          <p:spPr>
            <a:xfrm>
              <a:off x="3641900" y="4224625"/>
              <a:ext cx="638700" cy="0"/>
            </a:xfrm>
            <a:prstGeom prst="straightConnector1">
              <a:avLst/>
            </a:prstGeom>
            <a:noFill/>
            <a:ln cap="flat" cmpd="sng" w="28575">
              <a:solidFill>
                <a:schemeClr val="accent3"/>
              </a:solidFill>
              <a:prstDash val="solid"/>
              <a:round/>
              <a:headEnd len="med" w="med" type="none"/>
              <a:tailEnd len="med" w="med" type="triangle"/>
            </a:ln>
          </p:spPr>
        </p:cxnSp>
        <p:sp>
          <p:nvSpPr>
            <p:cNvPr id="144" name="Google Shape;144;p18"/>
            <p:cNvSpPr txBox="1"/>
            <p:nvPr/>
          </p:nvSpPr>
          <p:spPr>
            <a:xfrm>
              <a:off x="4371275" y="4017325"/>
              <a:ext cx="2610900" cy="4146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i="1" lang="en" sz="1300">
                  <a:solidFill>
                    <a:srgbClr val="EB5600"/>
                  </a:solidFill>
                  <a:latin typeface="Lato"/>
                  <a:ea typeface="Lato"/>
                  <a:cs typeface="Lato"/>
                  <a:sym typeface="Lato"/>
                </a:rPr>
                <a:t>view dependent color</a:t>
              </a:r>
              <a:endParaRPr i="1" sz="1300">
                <a:solidFill>
                  <a:srgbClr val="EB5600"/>
                </a:solidFill>
                <a:latin typeface="Lato"/>
                <a:ea typeface="Lato"/>
                <a:cs typeface="Lato"/>
                <a:sym typeface="Lato"/>
              </a:endParaRPr>
            </a:p>
          </p:txBody>
        </p:sp>
      </p:grpSp>
      <p:grpSp>
        <p:nvGrpSpPr>
          <p:cNvPr id="145" name="Google Shape;145;p18"/>
          <p:cNvGrpSpPr/>
          <p:nvPr/>
        </p:nvGrpSpPr>
        <p:grpSpPr>
          <a:xfrm>
            <a:off x="5172375" y="1402150"/>
            <a:ext cx="2464675" cy="1686975"/>
            <a:chOff x="5172375" y="1554550"/>
            <a:chExt cx="2464675" cy="1686975"/>
          </a:xfrm>
        </p:grpSpPr>
        <p:pic>
          <p:nvPicPr>
            <p:cNvPr id="146" name="Google Shape;146;p18"/>
            <p:cNvPicPr preferRelativeResize="0"/>
            <p:nvPr/>
          </p:nvPicPr>
          <p:blipFill rotWithShape="1">
            <a:blip r:embed="rId3">
              <a:alphaModFix/>
            </a:blip>
            <a:srcRect b="12648" l="0" r="0" t="0"/>
            <a:stretch/>
          </p:blipFill>
          <p:spPr>
            <a:xfrm>
              <a:off x="5172375" y="1554550"/>
              <a:ext cx="2260525" cy="1617825"/>
            </a:xfrm>
            <a:prstGeom prst="rect">
              <a:avLst/>
            </a:prstGeom>
            <a:noFill/>
            <a:ln>
              <a:noFill/>
            </a:ln>
          </p:spPr>
        </p:pic>
        <p:sp>
          <p:nvSpPr>
            <p:cNvPr id="147" name="Google Shape;147;p18"/>
            <p:cNvSpPr/>
            <p:nvPr/>
          </p:nvSpPr>
          <p:spPr>
            <a:xfrm>
              <a:off x="6267201" y="2302490"/>
              <a:ext cx="91500" cy="91500"/>
            </a:xfrm>
            <a:prstGeom prst="ellipse">
              <a:avLst/>
            </a:prstGeom>
            <a:solidFill>
              <a:srgbClr val="EB56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48" name="Google Shape;148;p18"/>
            <p:cNvSpPr txBox="1"/>
            <p:nvPr/>
          </p:nvSpPr>
          <p:spPr>
            <a:xfrm>
              <a:off x="6325025" y="1863625"/>
              <a:ext cx="672300" cy="41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i="1" lang="en" sz="2400">
                  <a:solidFill>
                    <a:srgbClr val="EB5600"/>
                  </a:solidFill>
                  <a:latin typeface="Lato"/>
                  <a:ea typeface="Lato"/>
                  <a:cs typeface="Lato"/>
                  <a:sym typeface="Lato"/>
                </a:rPr>
                <a:t>μ</a:t>
              </a:r>
              <a:endParaRPr sz="2400">
                <a:solidFill>
                  <a:srgbClr val="EB5600"/>
                </a:solidFill>
                <a:latin typeface="Lato"/>
                <a:ea typeface="Lato"/>
                <a:cs typeface="Lato"/>
                <a:sym typeface="Lato"/>
              </a:endParaRPr>
            </a:p>
          </p:txBody>
        </p:sp>
        <p:cxnSp>
          <p:nvCxnSpPr>
            <p:cNvPr id="149" name="Google Shape;149;p18"/>
            <p:cNvCxnSpPr/>
            <p:nvPr/>
          </p:nvCxnSpPr>
          <p:spPr>
            <a:xfrm flipH="1">
              <a:off x="6302532" y="1695182"/>
              <a:ext cx="22500" cy="1371600"/>
            </a:xfrm>
            <a:prstGeom prst="straightConnector1">
              <a:avLst/>
            </a:prstGeom>
            <a:noFill/>
            <a:ln cap="flat" cmpd="sng" w="28575">
              <a:solidFill>
                <a:srgbClr val="EB5600"/>
              </a:solidFill>
              <a:prstDash val="dash"/>
              <a:round/>
              <a:headEnd len="med" w="med" type="none"/>
              <a:tailEnd len="med" w="med" type="none"/>
            </a:ln>
          </p:spPr>
        </p:cxnSp>
        <p:cxnSp>
          <p:nvCxnSpPr>
            <p:cNvPr id="150" name="Google Shape;150;p18"/>
            <p:cNvCxnSpPr/>
            <p:nvPr/>
          </p:nvCxnSpPr>
          <p:spPr>
            <a:xfrm rot="10800000">
              <a:off x="5293925" y="2342425"/>
              <a:ext cx="2039700" cy="12000"/>
            </a:xfrm>
            <a:prstGeom prst="straightConnector1">
              <a:avLst/>
            </a:prstGeom>
            <a:noFill/>
            <a:ln cap="flat" cmpd="sng" w="28575">
              <a:solidFill>
                <a:srgbClr val="EB5600"/>
              </a:solidFill>
              <a:prstDash val="dash"/>
              <a:round/>
              <a:headEnd len="med" w="med" type="none"/>
              <a:tailEnd len="med" w="med" type="none"/>
            </a:ln>
          </p:spPr>
        </p:cxnSp>
        <p:sp>
          <p:nvSpPr>
            <p:cNvPr id="151" name="Google Shape;151;p18"/>
            <p:cNvSpPr txBox="1"/>
            <p:nvPr/>
          </p:nvSpPr>
          <p:spPr>
            <a:xfrm>
              <a:off x="6748450" y="2223100"/>
              <a:ext cx="8886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i="1" lang="en" sz="2400">
                  <a:solidFill>
                    <a:srgbClr val="EB5600"/>
                  </a:solidFill>
                  <a:latin typeface="Lato"/>
                  <a:ea typeface="Lato"/>
                  <a:cs typeface="Lato"/>
                  <a:sym typeface="Lato"/>
                </a:rPr>
                <a:t>S, R</a:t>
              </a:r>
              <a:endParaRPr sz="2400">
                <a:solidFill>
                  <a:srgbClr val="EB5600"/>
                </a:solidFill>
              </a:endParaRPr>
            </a:p>
          </p:txBody>
        </p:sp>
        <p:sp>
          <p:nvSpPr>
            <p:cNvPr id="152" name="Google Shape;152;p18"/>
            <p:cNvSpPr txBox="1"/>
            <p:nvPr/>
          </p:nvSpPr>
          <p:spPr>
            <a:xfrm>
              <a:off x="5715025" y="2598325"/>
              <a:ext cx="672300" cy="41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i="1" lang="en" sz="2400">
                  <a:solidFill>
                    <a:srgbClr val="EB5600"/>
                  </a:solidFill>
                  <a:latin typeface="Lato"/>
                  <a:ea typeface="Lato"/>
                  <a:cs typeface="Lato"/>
                  <a:sym typeface="Lato"/>
                </a:rPr>
                <a:t>o</a:t>
              </a:r>
              <a:endParaRPr sz="2400">
                <a:solidFill>
                  <a:srgbClr val="EB5600"/>
                </a:solidFill>
                <a:latin typeface="Lato"/>
                <a:ea typeface="Lato"/>
                <a:cs typeface="Lato"/>
                <a:sym typeface="Lato"/>
              </a:endParaRPr>
            </a:p>
          </p:txBody>
        </p:sp>
        <p:sp>
          <p:nvSpPr>
            <p:cNvPr id="153" name="Google Shape;153;p18"/>
            <p:cNvSpPr txBox="1"/>
            <p:nvPr/>
          </p:nvSpPr>
          <p:spPr>
            <a:xfrm>
              <a:off x="6750450" y="2826925"/>
              <a:ext cx="672300" cy="414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i="1" lang="en" sz="2400">
                  <a:solidFill>
                    <a:srgbClr val="EB5600"/>
                  </a:solidFill>
                  <a:latin typeface="Lato"/>
                  <a:ea typeface="Lato"/>
                  <a:cs typeface="Lato"/>
                  <a:sym typeface="Lato"/>
                </a:rPr>
                <a:t>SH</a:t>
              </a:r>
              <a:endParaRPr sz="2400">
                <a:solidFill>
                  <a:srgbClr val="EB5600"/>
                </a:solidFill>
                <a:latin typeface="Lato"/>
                <a:ea typeface="Lato"/>
                <a:cs typeface="Lato"/>
                <a:sym typeface="Lato"/>
              </a:endParaRPr>
            </a:p>
          </p:txBody>
        </p:sp>
      </p:grpSp>
      <p:grpSp>
        <p:nvGrpSpPr>
          <p:cNvPr id="154" name="Google Shape;154;p18"/>
          <p:cNvGrpSpPr/>
          <p:nvPr/>
        </p:nvGrpSpPr>
        <p:grpSpPr>
          <a:xfrm>
            <a:off x="2726325" y="3954660"/>
            <a:ext cx="3914107" cy="414600"/>
            <a:chOff x="2772425" y="3470125"/>
            <a:chExt cx="3914107" cy="414600"/>
          </a:xfrm>
        </p:grpSpPr>
        <p:sp>
          <p:nvSpPr>
            <p:cNvPr id="155" name="Google Shape;155;p18"/>
            <p:cNvSpPr/>
            <p:nvPr/>
          </p:nvSpPr>
          <p:spPr>
            <a:xfrm>
              <a:off x="2772425" y="3470125"/>
              <a:ext cx="195600" cy="414600"/>
            </a:xfrm>
            <a:prstGeom prst="rightBrace">
              <a:avLst>
                <a:gd fmla="val 50000" name="adj1"/>
                <a:gd fmla="val 51284" name="adj2"/>
              </a:avLst>
            </a:prstGeom>
            <a:no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56" name="Google Shape;156;p18"/>
            <p:cNvSpPr txBox="1"/>
            <p:nvPr/>
          </p:nvSpPr>
          <p:spPr>
            <a:xfrm>
              <a:off x="3074175" y="3470125"/>
              <a:ext cx="3155400" cy="4146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i="1" lang="en" sz="1300">
                  <a:solidFill>
                    <a:srgbClr val="EB5600"/>
                  </a:solidFill>
                  <a:latin typeface="Lato"/>
                  <a:ea typeface="Lato"/>
                  <a:cs typeface="Lato"/>
                  <a:sym typeface="Lato"/>
                </a:rPr>
                <a:t>positive semidefinite constraint with</a:t>
              </a:r>
              <a:endParaRPr i="1" sz="1300">
                <a:solidFill>
                  <a:srgbClr val="EB5600"/>
                </a:solidFill>
                <a:latin typeface="Lato"/>
                <a:ea typeface="Lato"/>
                <a:cs typeface="Lato"/>
                <a:sym typeface="Lato"/>
              </a:endParaRPr>
            </a:p>
          </p:txBody>
        </p:sp>
        <p:pic>
          <p:nvPicPr>
            <p:cNvPr descr="{&quot;type&quot;:&quot;$$&quot;,&quot;code&quot;:&quot;$$\\Sigma=RSS^{\\top}R^{\\top}$$&quot;,&quot;backgroundColor&quot;:&quot;#FFFFFF&quot;,&quot;font&quot;:{&quot;color&quot;:&quot;#EB5600&quot;,&quot;family&quot;:&quot;Lato&quot;,&quot;size&quot;:13},&quot;id&quot;:&quot;1&quot;,&quot;aid&quot;:null,&quot;ts&quot;:1721074544483,&quot;cs&quot;:&quot;UEvJe01ijqj3g8rx6999Kw==&quot;,&quot;size&quot;:{&quot;width&quot;:106.16666666666667,&quot;height&quot;:16.166666666666668}}" id="157" name="Google Shape;157;p18"/>
            <p:cNvPicPr preferRelativeResize="0"/>
            <p:nvPr/>
          </p:nvPicPr>
          <p:blipFill>
            <a:blip r:embed="rId4">
              <a:alphaModFix/>
            </a:blip>
            <a:stretch>
              <a:fillRect/>
            </a:stretch>
          </p:blipFill>
          <p:spPr>
            <a:xfrm>
              <a:off x="5675294" y="3569699"/>
              <a:ext cx="1011238" cy="153988"/>
            </a:xfrm>
            <a:prstGeom prst="rect">
              <a:avLst/>
            </a:prstGeom>
            <a:noFill/>
            <a:ln>
              <a:noFill/>
            </a:ln>
          </p:spPr>
        </p:pic>
      </p:grpSp>
      <p:sp>
        <p:nvSpPr>
          <p:cNvPr id="158" name="Google Shape;158;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grpSp>
        <p:nvGrpSpPr>
          <p:cNvPr id="163" name="Google Shape;163;p19"/>
          <p:cNvGrpSpPr/>
          <p:nvPr/>
        </p:nvGrpSpPr>
        <p:grpSpPr>
          <a:xfrm>
            <a:off x="1004705" y="370917"/>
            <a:ext cx="1511731" cy="1272056"/>
            <a:chOff x="6743700" y="3633688"/>
            <a:chExt cx="1339000" cy="1168525"/>
          </a:xfrm>
        </p:grpSpPr>
        <p:pic>
          <p:nvPicPr>
            <p:cNvPr id="164" name="Google Shape;164;p19"/>
            <p:cNvPicPr preferRelativeResize="0"/>
            <p:nvPr/>
          </p:nvPicPr>
          <p:blipFill>
            <a:blip r:embed="rId3">
              <a:alphaModFix/>
            </a:blip>
            <a:stretch>
              <a:fillRect/>
            </a:stretch>
          </p:blipFill>
          <p:spPr>
            <a:xfrm>
              <a:off x="6743700" y="3633688"/>
              <a:ext cx="1339000" cy="1168525"/>
            </a:xfrm>
            <a:prstGeom prst="rect">
              <a:avLst/>
            </a:prstGeom>
            <a:noFill/>
            <a:ln>
              <a:noFill/>
            </a:ln>
          </p:spPr>
        </p:pic>
        <p:sp>
          <p:nvSpPr>
            <p:cNvPr id="165" name="Google Shape;165;p19"/>
            <p:cNvSpPr txBox="1"/>
            <p:nvPr/>
          </p:nvSpPr>
          <p:spPr>
            <a:xfrm>
              <a:off x="6971000" y="4129657"/>
              <a:ext cx="884400" cy="20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chemeClr val="lt1"/>
                  </a:solidFill>
                  <a:latin typeface="Lato"/>
                  <a:ea typeface="Lato"/>
                  <a:cs typeface="Lato"/>
                  <a:sym typeface="Lato"/>
                </a:rPr>
                <a:t>splat</a:t>
              </a:r>
              <a:endParaRPr b="1" sz="2300">
                <a:solidFill>
                  <a:schemeClr val="lt1"/>
                </a:solidFill>
                <a:latin typeface="Lato"/>
                <a:ea typeface="Lato"/>
                <a:cs typeface="Lato"/>
                <a:sym typeface="Lato"/>
              </a:endParaRPr>
            </a:p>
          </p:txBody>
        </p:sp>
      </p:grpSp>
      <p:sp>
        <p:nvSpPr>
          <p:cNvPr id="166" name="Google Shape;166;p19"/>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             the Gaussians from 3D to 2D</a:t>
            </a:r>
            <a:endParaRPr/>
          </a:p>
        </p:txBody>
      </p:sp>
      <p:sp>
        <p:nvSpPr>
          <p:cNvPr id="167" name="Google Shape;167;p19"/>
          <p:cNvSpPr txBox="1"/>
          <p:nvPr>
            <p:ph idx="1" type="body"/>
          </p:nvPr>
        </p:nvSpPr>
        <p:spPr>
          <a:xfrm>
            <a:off x="729450" y="1621675"/>
            <a:ext cx="76887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3D Gaussian primitives have desired properties for scene representation and rasterization:</a:t>
            </a:r>
            <a:endParaRPr/>
          </a:p>
          <a:p>
            <a:pPr indent="-311150" lvl="1" marL="914400" rtl="0" algn="l">
              <a:spcBef>
                <a:spcPts val="0"/>
              </a:spcBef>
              <a:spcAft>
                <a:spcPts val="0"/>
              </a:spcAft>
              <a:buSzPts val="1300"/>
              <a:buChar char="○"/>
            </a:pPr>
            <a:r>
              <a:rPr b="1" lang="en"/>
              <a:t>Creates </a:t>
            </a:r>
            <a:r>
              <a:rPr lang="en"/>
              <a:t>smooth renderings</a:t>
            </a:r>
            <a:endParaRPr/>
          </a:p>
          <a:p>
            <a:pPr indent="-311150" lvl="1" marL="914400" rtl="0" algn="l">
              <a:spcBef>
                <a:spcPts val="0"/>
              </a:spcBef>
              <a:spcAft>
                <a:spcPts val="0"/>
              </a:spcAft>
              <a:buSzPts val="1300"/>
              <a:buChar char="○"/>
            </a:pPr>
            <a:r>
              <a:rPr b="1" lang="en"/>
              <a:t>Provides </a:t>
            </a:r>
            <a:r>
              <a:rPr lang="en"/>
              <a:t>compact and scalable representations</a:t>
            </a:r>
            <a:endParaRPr/>
          </a:p>
          <a:p>
            <a:pPr indent="-311150" lvl="1" marL="914400" rtl="0" algn="l">
              <a:spcBef>
                <a:spcPts val="0"/>
              </a:spcBef>
              <a:spcAft>
                <a:spcPts val="0"/>
              </a:spcAft>
              <a:buSzPts val="1300"/>
              <a:buChar char="○"/>
            </a:pPr>
            <a:r>
              <a:rPr b="1" lang="en"/>
              <a:t>Avoids</a:t>
            </a:r>
            <a:r>
              <a:rPr lang="en"/>
              <a:t> unnecessary computations in empty space</a:t>
            </a:r>
            <a:endParaRPr/>
          </a:p>
        </p:txBody>
      </p:sp>
      <p:pic>
        <p:nvPicPr>
          <p:cNvPr id="168" name="Google Shape;168;p19"/>
          <p:cNvPicPr preferRelativeResize="0"/>
          <p:nvPr/>
        </p:nvPicPr>
        <p:blipFill>
          <a:blip r:embed="rId4">
            <a:alphaModFix/>
          </a:blip>
          <a:stretch>
            <a:fillRect/>
          </a:stretch>
        </p:blipFill>
        <p:spPr>
          <a:xfrm>
            <a:off x="1272050" y="3364150"/>
            <a:ext cx="4073925" cy="599100"/>
          </a:xfrm>
          <a:prstGeom prst="rect">
            <a:avLst/>
          </a:prstGeom>
          <a:noFill/>
          <a:ln>
            <a:noFill/>
          </a:ln>
        </p:spPr>
      </p:pic>
      <p:pic>
        <p:nvPicPr>
          <p:cNvPr id="169" name="Google Shape;169;p19"/>
          <p:cNvPicPr preferRelativeResize="0"/>
          <p:nvPr/>
        </p:nvPicPr>
        <p:blipFill>
          <a:blip r:embed="rId5">
            <a:alphaModFix/>
          </a:blip>
          <a:stretch>
            <a:fillRect/>
          </a:stretch>
        </p:blipFill>
        <p:spPr>
          <a:xfrm>
            <a:off x="1272044" y="4060150"/>
            <a:ext cx="2860549" cy="712925"/>
          </a:xfrm>
          <a:prstGeom prst="rect">
            <a:avLst/>
          </a:prstGeom>
          <a:noFill/>
          <a:ln>
            <a:noFill/>
          </a:ln>
        </p:spPr>
      </p:pic>
      <p:grpSp>
        <p:nvGrpSpPr>
          <p:cNvPr id="170" name="Google Shape;170;p19"/>
          <p:cNvGrpSpPr/>
          <p:nvPr/>
        </p:nvGrpSpPr>
        <p:grpSpPr>
          <a:xfrm>
            <a:off x="5764763" y="2185101"/>
            <a:ext cx="3103509" cy="1999892"/>
            <a:chOff x="5361307" y="1265588"/>
            <a:chExt cx="3626018" cy="2245304"/>
          </a:xfrm>
        </p:grpSpPr>
        <p:grpSp>
          <p:nvGrpSpPr>
            <p:cNvPr id="171" name="Google Shape;171;p19"/>
            <p:cNvGrpSpPr/>
            <p:nvPr/>
          </p:nvGrpSpPr>
          <p:grpSpPr>
            <a:xfrm rot="5925945">
              <a:off x="5141566" y="1726496"/>
              <a:ext cx="2060347" cy="1323489"/>
              <a:chOff x="5172375" y="1554550"/>
              <a:chExt cx="2260525" cy="1617825"/>
            </a:xfrm>
          </p:grpSpPr>
          <p:sp>
            <p:nvSpPr>
              <p:cNvPr id="172" name="Google Shape;172;p19"/>
              <p:cNvSpPr/>
              <p:nvPr/>
            </p:nvSpPr>
            <p:spPr>
              <a:xfrm>
                <a:off x="6267201" y="2302490"/>
                <a:ext cx="91500" cy="91500"/>
              </a:xfrm>
              <a:prstGeom prst="ellipse">
                <a:avLst/>
              </a:prstGeom>
              <a:solidFill>
                <a:srgbClr val="EB56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cxnSp>
            <p:nvCxnSpPr>
              <p:cNvPr id="173" name="Google Shape;173;p19"/>
              <p:cNvCxnSpPr/>
              <p:nvPr/>
            </p:nvCxnSpPr>
            <p:spPr>
              <a:xfrm flipH="1">
                <a:off x="6302532" y="1695182"/>
                <a:ext cx="22500" cy="1371600"/>
              </a:xfrm>
              <a:prstGeom prst="straightConnector1">
                <a:avLst/>
              </a:prstGeom>
              <a:noFill/>
              <a:ln cap="flat" cmpd="sng" w="28575">
                <a:solidFill>
                  <a:srgbClr val="EB5600"/>
                </a:solidFill>
                <a:prstDash val="dash"/>
                <a:round/>
                <a:headEnd len="med" w="med" type="none"/>
                <a:tailEnd len="med" w="med" type="none"/>
              </a:ln>
            </p:spPr>
          </p:cxnSp>
          <p:pic>
            <p:nvPicPr>
              <p:cNvPr id="174" name="Google Shape;174;p19"/>
              <p:cNvPicPr preferRelativeResize="0"/>
              <p:nvPr/>
            </p:nvPicPr>
            <p:blipFill rotWithShape="1">
              <a:blip r:embed="rId6">
                <a:alphaModFix/>
              </a:blip>
              <a:srcRect b="12648" l="0" r="0" t="0"/>
              <a:stretch/>
            </p:blipFill>
            <p:spPr>
              <a:xfrm>
                <a:off x="5172375" y="1554550"/>
                <a:ext cx="2260525" cy="1617825"/>
              </a:xfrm>
              <a:prstGeom prst="rect">
                <a:avLst/>
              </a:prstGeom>
              <a:noFill/>
              <a:ln>
                <a:noFill/>
              </a:ln>
            </p:spPr>
          </p:pic>
        </p:grpSp>
        <p:sp>
          <p:nvSpPr>
            <p:cNvPr id="175" name="Google Shape;175;p19"/>
            <p:cNvSpPr/>
            <p:nvPr/>
          </p:nvSpPr>
          <p:spPr>
            <a:xfrm>
              <a:off x="7159125" y="1413375"/>
              <a:ext cx="1828200" cy="1435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sp>
          <p:nvSpPr>
            <p:cNvPr id="176" name="Google Shape;176;p19"/>
            <p:cNvSpPr/>
            <p:nvPr/>
          </p:nvSpPr>
          <p:spPr>
            <a:xfrm rot="3107383">
              <a:off x="7625702" y="1371514"/>
              <a:ext cx="782314" cy="1446090"/>
            </a:xfrm>
            <a:prstGeom prst="ellipse">
              <a:avLst/>
            </a:prstGeom>
            <a:solidFill>
              <a:srgbClr val="1A9988">
                <a:alpha val="2911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p:txBody>
        </p:sp>
        <p:cxnSp>
          <p:nvCxnSpPr>
            <p:cNvPr id="177" name="Google Shape;177;p19"/>
            <p:cNvCxnSpPr>
              <a:endCxn id="176" idx="1"/>
            </p:cNvCxnSpPr>
            <p:nvPr/>
          </p:nvCxnSpPr>
          <p:spPr>
            <a:xfrm>
              <a:off x="6268153" y="1420947"/>
              <a:ext cx="1979400" cy="140100"/>
            </a:xfrm>
            <a:prstGeom prst="straightConnector1">
              <a:avLst/>
            </a:prstGeom>
            <a:noFill/>
            <a:ln cap="flat" cmpd="sng" w="28575">
              <a:solidFill>
                <a:srgbClr val="199988"/>
              </a:solidFill>
              <a:prstDash val="dot"/>
              <a:round/>
              <a:headEnd len="med" w="med" type="none"/>
              <a:tailEnd len="med" w="med" type="none"/>
            </a:ln>
          </p:spPr>
        </p:cxnSp>
        <p:cxnSp>
          <p:nvCxnSpPr>
            <p:cNvPr id="178" name="Google Shape;178;p19"/>
            <p:cNvCxnSpPr/>
            <p:nvPr/>
          </p:nvCxnSpPr>
          <p:spPr>
            <a:xfrm flipH="1" rot="10800000">
              <a:off x="6091400" y="2650000"/>
              <a:ext cx="1474800" cy="706800"/>
            </a:xfrm>
            <a:prstGeom prst="straightConnector1">
              <a:avLst/>
            </a:prstGeom>
            <a:noFill/>
            <a:ln cap="flat" cmpd="sng" w="28575">
              <a:solidFill>
                <a:srgbClr val="199988"/>
              </a:solidFill>
              <a:prstDash val="dot"/>
              <a:round/>
              <a:headEnd len="med" w="med" type="none"/>
              <a:tailEnd len="med" w="med" type="none"/>
            </a:ln>
          </p:spPr>
        </p:cxnSp>
      </p:grpSp>
      <p:sp>
        <p:nvSpPr>
          <p:cNvPr id="179" name="Google Shape;179;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0"/>
          <p:cNvSpPr txBox="1"/>
          <p:nvPr>
            <p:ph idx="1" type="body"/>
          </p:nvPr>
        </p:nvSpPr>
        <p:spPr>
          <a:xfrm>
            <a:off x="729450" y="1621675"/>
            <a:ext cx="7728300" cy="34143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b="1" lang="en"/>
              <a:t>Use</a:t>
            </a:r>
            <a:r>
              <a:rPr lang="en"/>
              <a:t> Stochastic Gradient Langevin Dynamics to optimize Gaussian positions, </a:t>
            </a:r>
            <a:r>
              <a:rPr i="1" lang="en"/>
              <a:t>μ</a:t>
            </a:r>
            <a:endParaRPr/>
          </a:p>
          <a:p>
            <a:pPr indent="0" lvl="0" marL="457200" rtl="0" algn="l">
              <a:spcBef>
                <a:spcPts val="1200"/>
              </a:spcBef>
              <a:spcAft>
                <a:spcPts val="0"/>
              </a:spcAft>
              <a:buNone/>
            </a:pPr>
            <a:r>
              <a:t/>
            </a:r>
            <a:endParaRPr b="1"/>
          </a:p>
          <a:p>
            <a:pPr indent="-311150" lvl="0" marL="457200" rtl="0" algn="l">
              <a:spcBef>
                <a:spcPts val="1200"/>
              </a:spcBef>
              <a:spcAft>
                <a:spcPts val="0"/>
              </a:spcAft>
              <a:buSzPts val="1300"/>
              <a:buChar char="●"/>
            </a:pPr>
            <a:r>
              <a:rPr b="1" lang="en"/>
              <a:t>Use</a:t>
            </a:r>
            <a:r>
              <a:rPr lang="en"/>
              <a:t> regular Gradient Descent for rest of the Gaussian attributes</a:t>
            </a:r>
            <a:endParaRPr b="1"/>
          </a:p>
          <a:p>
            <a:pPr indent="0" lvl="0" marL="0" rtl="0" algn="l">
              <a:spcBef>
                <a:spcPts val="1200"/>
              </a:spcBef>
              <a:spcAft>
                <a:spcPts val="0"/>
              </a:spcAft>
              <a:buNone/>
            </a:pPr>
            <a:r>
              <a:t/>
            </a:r>
            <a:endParaRPr b="1"/>
          </a:p>
          <a:p>
            <a:pPr indent="-311150" lvl="0" marL="457200" rtl="0" algn="l">
              <a:spcBef>
                <a:spcPts val="1200"/>
              </a:spcBef>
              <a:spcAft>
                <a:spcPts val="0"/>
              </a:spcAft>
              <a:buSzPts val="1300"/>
              <a:buChar char="●"/>
            </a:pPr>
            <a:r>
              <a:rPr b="1" lang="en"/>
              <a:t>Re</a:t>
            </a:r>
            <a:r>
              <a:rPr b="1" lang="en"/>
              <a:t>fine </a:t>
            </a:r>
            <a:r>
              <a:rPr lang="en"/>
              <a:t>the loss function with additional regularization</a:t>
            </a:r>
            <a:endParaRPr i="1"/>
          </a:p>
          <a:p>
            <a:pPr indent="0" lvl="0" marL="457200" rtl="0" algn="l">
              <a:spcBef>
                <a:spcPts val="1200"/>
              </a:spcBef>
              <a:spcAft>
                <a:spcPts val="1200"/>
              </a:spcAft>
              <a:buNone/>
            </a:pPr>
            <a:r>
              <a:t/>
            </a:r>
            <a:endParaRPr/>
          </a:p>
        </p:txBody>
      </p:sp>
      <p:pic>
        <p:nvPicPr>
          <p:cNvPr id="185" name="Google Shape;185;p20"/>
          <p:cNvPicPr preferRelativeResize="0"/>
          <p:nvPr/>
        </p:nvPicPr>
        <p:blipFill>
          <a:blip r:embed="rId3">
            <a:alphaModFix/>
          </a:blip>
          <a:stretch>
            <a:fillRect/>
          </a:stretch>
        </p:blipFill>
        <p:spPr>
          <a:xfrm>
            <a:off x="1959775" y="2082375"/>
            <a:ext cx="3750557" cy="346613"/>
          </a:xfrm>
          <a:prstGeom prst="rect">
            <a:avLst/>
          </a:prstGeom>
          <a:noFill/>
          <a:ln>
            <a:noFill/>
          </a:ln>
        </p:spPr>
      </p:pic>
      <p:sp>
        <p:nvSpPr>
          <p:cNvPr id="186" name="Google Shape;186;p20"/>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SGLD improves exploration during optimization</a:t>
            </a:r>
            <a:endParaRPr/>
          </a:p>
        </p:txBody>
      </p:sp>
      <p:pic>
        <p:nvPicPr>
          <p:cNvPr id="187" name="Google Shape;187;p20"/>
          <p:cNvPicPr preferRelativeResize="0"/>
          <p:nvPr/>
        </p:nvPicPr>
        <p:blipFill rotWithShape="1">
          <a:blip r:embed="rId3">
            <a:alphaModFix/>
          </a:blip>
          <a:srcRect b="0" l="0" r="28566" t="0"/>
          <a:stretch/>
        </p:blipFill>
        <p:spPr>
          <a:xfrm>
            <a:off x="2258525" y="2930212"/>
            <a:ext cx="2679006" cy="346600"/>
          </a:xfrm>
          <a:prstGeom prst="rect">
            <a:avLst/>
          </a:prstGeom>
          <a:noFill/>
          <a:ln>
            <a:noFill/>
          </a:ln>
        </p:spPr>
      </p:pic>
      <p:sp>
        <p:nvSpPr>
          <p:cNvPr id="188" name="Google Shape;188;p20"/>
          <p:cNvSpPr txBox="1"/>
          <p:nvPr/>
        </p:nvSpPr>
        <p:spPr>
          <a:xfrm>
            <a:off x="5200350" y="0"/>
            <a:ext cx="3943800" cy="256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900" u="sng">
                <a:solidFill>
                  <a:srgbClr val="B7B7B7"/>
                </a:solidFill>
                <a:latin typeface="Lato"/>
                <a:ea typeface="Lato"/>
                <a:cs typeface="Lato"/>
                <a:sym typeface="Lato"/>
                <a:hlinkClick r:id="rId4">
                  <a:extLst>
                    <a:ext uri="{A12FA001-AC4F-418D-AE19-62706E023703}">
                      <ahyp:hlinkClr val="tx"/>
                    </a:ext>
                  </a:extLst>
                </a:hlinkClick>
              </a:rPr>
              <a:t>Kheradmand et al. “3D Gaussian Splatting as Markov Chain Monte Carlo”</a:t>
            </a:r>
            <a:endParaRPr sz="900">
              <a:solidFill>
                <a:srgbClr val="B7B7B7"/>
              </a:solidFill>
              <a:latin typeface="Lato"/>
              <a:ea typeface="Lato"/>
              <a:cs typeface="Lato"/>
              <a:sym typeface="Lato"/>
            </a:endParaRPr>
          </a:p>
        </p:txBody>
      </p:sp>
      <p:pic>
        <p:nvPicPr>
          <p:cNvPr id="189" name="Google Shape;189;p20"/>
          <p:cNvPicPr preferRelativeResize="0"/>
          <p:nvPr/>
        </p:nvPicPr>
        <p:blipFill>
          <a:blip r:embed="rId5">
            <a:alphaModFix/>
          </a:blip>
          <a:stretch>
            <a:fillRect/>
          </a:stretch>
        </p:blipFill>
        <p:spPr>
          <a:xfrm>
            <a:off x="1540291" y="3907211"/>
            <a:ext cx="4115468" cy="842638"/>
          </a:xfrm>
          <a:prstGeom prst="rect">
            <a:avLst/>
          </a:prstGeom>
          <a:noFill/>
          <a:ln>
            <a:noFill/>
          </a:ln>
        </p:spPr>
      </p:pic>
      <p:sp>
        <p:nvSpPr>
          <p:cNvPr id="190" name="Google Shape;190;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1" name="Google Shape;191;p20"/>
          <p:cNvPicPr preferRelativeResize="0"/>
          <p:nvPr/>
        </p:nvPicPr>
        <p:blipFill rotWithShape="1">
          <a:blip r:embed="rId6">
            <a:alphaModFix/>
          </a:blip>
          <a:srcRect b="7727" l="9740" r="1465" t="4951"/>
          <a:stretch/>
        </p:blipFill>
        <p:spPr>
          <a:xfrm>
            <a:off x="6596596" y="2133200"/>
            <a:ext cx="1939704" cy="19406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1"/>
          <p:cNvSpPr txBox="1"/>
          <p:nvPr>
            <p:ph idx="1" type="body"/>
          </p:nvPr>
        </p:nvSpPr>
        <p:spPr>
          <a:xfrm>
            <a:off x="729450" y="3607850"/>
            <a:ext cx="7746000" cy="13068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b="1" lang="en"/>
              <a:t>Remove</a:t>
            </a:r>
            <a:r>
              <a:rPr lang="en"/>
              <a:t> dead Gaussians with very low opacity </a:t>
            </a:r>
            <a:endParaRPr/>
          </a:p>
          <a:p>
            <a:pPr indent="-311150" lvl="1" marL="914400" rtl="0" algn="l">
              <a:spcBef>
                <a:spcPts val="0"/>
              </a:spcBef>
              <a:spcAft>
                <a:spcPts val="0"/>
              </a:spcAft>
              <a:buSzPts val="1300"/>
              <a:buChar char="○"/>
            </a:pPr>
            <a:r>
              <a:rPr lang="en"/>
              <a:t>Dead Gaussians are “teleported” to live Gaussians using a multinomial distribution proportional to the opacity of live Gaussians</a:t>
            </a:r>
            <a:endParaRPr i="1"/>
          </a:p>
          <a:p>
            <a:pPr indent="0" lvl="0" marL="457200" rtl="0" algn="l">
              <a:spcBef>
                <a:spcPts val="1200"/>
              </a:spcBef>
              <a:spcAft>
                <a:spcPts val="1200"/>
              </a:spcAft>
              <a:buNone/>
            </a:pPr>
            <a:r>
              <a:t/>
            </a:r>
            <a:endParaRPr/>
          </a:p>
        </p:txBody>
      </p:sp>
      <p:sp>
        <p:nvSpPr>
          <p:cNvPr id="197" name="Google Shape;197;p21"/>
          <p:cNvSpPr txBox="1"/>
          <p:nvPr>
            <p:ph type="title"/>
          </p:nvPr>
        </p:nvSpPr>
        <p:spPr>
          <a:xfrm>
            <a:off x="729450" y="753625"/>
            <a:ext cx="82938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MCMC Framework improves optimization</a:t>
            </a:r>
            <a:endParaRPr/>
          </a:p>
        </p:txBody>
      </p:sp>
      <p:sp>
        <p:nvSpPr>
          <p:cNvPr id="198" name="Google Shape;198;p21"/>
          <p:cNvSpPr txBox="1"/>
          <p:nvPr/>
        </p:nvSpPr>
        <p:spPr>
          <a:xfrm>
            <a:off x="5200350" y="0"/>
            <a:ext cx="3943800" cy="256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900" u="sng">
                <a:solidFill>
                  <a:srgbClr val="B7B7B7"/>
                </a:solidFill>
                <a:latin typeface="Lato"/>
                <a:ea typeface="Lato"/>
                <a:cs typeface="Lato"/>
                <a:sym typeface="Lato"/>
                <a:hlinkClick r:id="rId3">
                  <a:extLst>
                    <a:ext uri="{A12FA001-AC4F-418D-AE19-62706E023703}">
                      <ahyp:hlinkClr val="tx"/>
                    </a:ext>
                  </a:extLst>
                </a:hlinkClick>
              </a:rPr>
              <a:t>Kheradmand et al. “3D Gaussian Splatting as Markov Chain Monte Carlo”</a:t>
            </a:r>
            <a:endParaRPr sz="900">
              <a:solidFill>
                <a:srgbClr val="B7B7B7"/>
              </a:solidFill>
              <a:latin typeface="Lato"/>
              <a:ea typeface="Lato"/>
              <a:cs typeface="Lato"/>
              <a:sym typeface="Lato"/>
            </a:endParaRPr>
          </a:p>
        </p:txBody>
      </p:sp>
      <p:sp>
        <p:nvSpPr>
          <p:cNvPr id="199" name="Google Shape;199;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00" name="Google Shape;200;p21"/>
          <p:cNvSpPr txBox="1"/>
          <p:nvPr/>
        </p:nvSpPr>
        <p:spPr>
          <a:xfrm>
            <a:off x="729450" y="1675700"/>
            <a:ext cx="5687400" cy="1285200"/>
          </a:xfrm>
          <a:prstGeom prst="rect">
            <a:avLst/>
          </a:prstGeom>
          <a:noFill/>
          <a:ln>
            <a:noFill/>
          </a:ln>
        </p:spPr>
        <p:txBody>
          <a:bodyPr anchorCtr="0" anchor="t" bIns="91425" lIns="91425" spcFirstLastPara="1" rIns="91425" wrap="square" tIns="91425">
            <a:spAutoFit/>
          </a:bodyPr>
          <a:lstStyle/>
          <a:p>
            <a:pPr indent="-311150" lvl="0" marL="457200" rtl="0" algn="l">
              <a:lnSpc>
                <a:spcPct val="150000"/>
              </a:lnSpc>
              <a:spcBef>
                <a:spcPts val="0"/>
              </a:spcBef>
              <a:spcAft>
                <a:spcPts val="0"/>
              </a:spcAft>
              <a:buClr>
                <a:schemeClr val="accent1"/>
              </a:buClr>
              <a:buSzPts val="1300"/>
              <a:buFont typeface="Lato"/>
              <a:buChar char="●"/>
            </a:pPr>
            <a:r>
              <a:rPr b="1" lang="en" sz="1300">
                <a:solidFill>
                  <a:schemeClr val="accent1"/>
                </a:solidFill>
                <a:latin typeface="Lato"/>
                <a:ea typeface="Lato"/>
                <a:cs typeface="Lato"/>
                <a:sym typeface="Lato"/>
              </a:rPr>
              <a:t>Add</a:t>
            </a:r>
            <a:r>
              <a:rPr lang="en" sz="1300">
                <a:solidFill>
                  <a:schemeClr val="accent1"/>
                </a:solidFill>
                <a:latin typeface="Lato"/>
                <a:ea typeface="Lato"/>
                <a:cs typeface="Lato"/>
                <a:sym typeface="Lato"/>
              </a:rPr>
              <a:t> new Gaussians only 5% at every 100 iterations until a maximum number</a:t>
            </a:r>
            <a:endParaRPr sz="1300">
              <a:solidFill>
                <a:schemeClr val="accent1"/>
              </a:solidFill>
              <a:latin typeface="Lato"/>
              <a:ea typeface="Lato"/>
              <a:cs typeface="Lato"/>
              <a:sym typeface="Lato"/>
            </a:endParaRPr>
          </a:p>
          <a:p>
            <a:pPr indent="-311150" lvl="1" marL="914400" rtl="0" algn="l">
              <a:lnSpc>
                <a:spcPct val="150000"/>
              </a:lnSpc>
              <a:spcBef>
                <a:spcPts val="0"/>
              </a:spcBef>
              <a:spcAft>
                <a:spcPts val="1000"/>
              </a:spcAft>
              <a:buClr>
                <a:schemeClr val="accent1"/>
              </a:buClr>
              <a:buSzPts val="1300"/>
              <a:buFont typeface="Lato"/>
              <a:buChar char="○"/>
            </a:pPr>
            <a:r>
              <a:rPr lang="en" sz="1300">
                <a:solidFill>
                  <a:schemeClr val="accent1"/>
                </a:solidFill>
                <a:latin typeface="Lato"/>
                <a:ea typeface="Lato"/>
                <a:cs typeface="Lato"/>
                <a:sym typeface="Lato"/>
              </a:rPr>
              <a:t>New Gaussians are “cloned” using a multinomial distribution proportional to the opacity of existing Gaussians</a:t>
            </a:r>
            <a:endParaRPr/>
          </a:p>
        </p:txBody>
      </p:sp>
      <p:pic>
        <p:nvPicPr>
          <p:cNvPr id="201" name="Google Shape;201;p21"/>
          <p:cNvPicPr preferRelativeResize="0"/>
          <p:nvPr/>
        </p:nvPicPr>
        <p:blipFill rotWithShape="1">
          <a:blip r:embed="rId4">
            <a:alphaModFix/>
          </a:blip>
          <a:srcRect b="0" l="6006" r="0" t="3362"/>
          <a:stretch/>
        </p:blipFill>
        <p:spPr>
          <a:xfrm>
            <a:off x="6376450" y="1315283"/>
            <a:ext cx="2178400" cy="2179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